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46" r:id="rId1"/>
    <p:sldMasterId id="2147483747" r:id="rId2"/>
  </p:sldMasterIdLst>
  <p:notesMasterIdLst>
    <p:notesMasterId r:id="rId26"/>
  </p:notesMasterIdLst>
  <p:sldIdLst>
    <p:sldId id="256" r:id="rId3"/>
    <p:sldId id="257" r:id="rId4"/>
    <p:sldId id="261" r:id="rId5"/>
    <p:sldId id="263" r:id="rId6"/>
    <p:sldId id="268" r:id="rId7"/>
    <p:sldId id="269" r:id="rId8"/>
    <p:sldId id="271" r:id="rId9"/>
    <p:sldId id="272" r:id="rId10"/>
    <p:sldId id="273" r:id="rId11"/>
    <p:sldId id="275" r:id="rId12"/>
    <p:sldId id="276" r:id="rId13"/>
    <p:sldId id="283" r:id="rId14"/>
    <p:sldId id="284" r:id="rId15"/>
    <p:sldId id="290" r:id="rId16"/>
    <p:sldId id="291" r:id="rId17"/>
    <p:sldId id="292" r:id="rId18"/>
    <p:sldId id="300" r:id="rId19"/>
    <p:sldId id="301" r:id="rId20"/>
    <p:sldId id="302" r:id="rId21"/>
    <p:sldId id="308" r:id="rId22"/>
    <p:sldId id="309" r:id="rId23"/>
    <p:sldId id="310" r:id="rId24"/>
    <p:sldId id="311"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
      <p:font typeface="Roboto Light" panose="02000000000000000000" pitchFamily="2" charset="0"/>
      <p:regular r:id="rId31"/>
      <p:bold r:id="rId32"/>
      <p:italic r:id="rId33"/>
      <p:boldItalic r:id="rId34"/>
    </p:embeddedFont>
    <p:embeddedFont>
      <p:font typeface="Roboto Medium"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701"/>
  </p:normalViewPr>
  <p:slideViewPr>
    <p:cSldViewPr snapToGrid="0">
      <p:cViewPr varScale="1">
        <p:scale>
          <a:sx n="113" d="100"/>
          <a:sy n="113" d="100"/>
        </p:scale>
        <p:origin x="200" y="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71fbd5a0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71fbd5a0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1.1</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721bdd6318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721bdd6318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73796b84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73796b84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73796b849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73796b849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73796b849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73796b849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721bdd6318_1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721bdd6318_1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733175e31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733175e31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737272c4c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737272c4c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721bdd6318_12_1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721bdd6318_12_1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722b72ae7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722b72ae7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722b72ae7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722b72ae7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7f57fa94bd_0_2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7f57fa94bd_0_2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737272c4c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737272c4c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737272c4ca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737272c4c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737272c4c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737272c4c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737272c4c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737272c4c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71fdb1af9d_0_2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71fdb1af9d_0_2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737272c4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737272c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Note - image on slide 8 is for mac - and image on LP is windows -</a:t>
            </a:r>
            <a:endParaRPr dirty="0"/>
          </a:p>
          <a:p>
            <a:pPr marL="457200" lvl="0" indent="0" algn="l" rtl="0">
              <a:spcBef>
                <a:spcPts val="0"/>
              </a:spcBef>
              <a:spcAft>
                <a:spcPts val="0"/>
              </a:spcAft>
              <a:buNone/>
            </a:pPr>
            <a:endParaRPr dirty="0"/>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rgbClr val="FFFFFF"/>
                </a:highlight>
              </a:rPr>
              <a:t>This is basic terminal navigation, from here show how students can edit Python files and run in terminal.</a:t>
            </a:r>
            <a:endParaRPr sz="1200" dirty="0">
              <a:solidFill>
                <a:srgbClr val="24292E"/>
              </a:solidFill>
              <a:highlight>
                <a:srgbClr val="FFFFFF"/>
              </a:highlight>
            </a:endParaRPr>
          </a:p>
          <a:p>
            <a:pPr marL="457200" lvl="0" indent="-304800" algn="l" rtl="0">
              <a:lnSpc>
                <a:spcPct val="115000"/>
              </a:lnSpc>
              <a:spcBef>
                <a:spcPts val="1200"/>
              </a:spcBef>
              <a:spcAft>
                <a:spcPts val="0"/>
              </a:spcAft>
              <a:buClr>
                <a:srgbClr val="24292E"/>
              </a:buClr>
              <a:buSzPts val="1200"/>
              <a:buChar char="●"/>
            </a:pPr>
            <a:r>
              <a:rPr lang="en" sz="1200" dirty="0">
                <a:solidFill>
                  <a:srgbClr val="24292E"/>
                </a:solidFill>
                <a:highlight>
                  <a:srgbClr val="FFFFFF"/>
                </a:highlight>
              </a:rPr>
              <a:t>Create and navigate into a </a:t>
            </a:r>
            <a:r>
              <a:rPr lang="en" sz="1000" dirty="0" err="1">
                <a:solidFill>
                  <a:srgbClr val="24292E"/>
                </a:solidFill>
                <a:highlight>
                  <a:srgbClr val="FFFFFF"/>
                </a:highlight>
                <a:latin typeface="Consolas"/>
                <a:ea typeface="Consolas"/>
                <a:cs typeface="Consolas"/>
                <a:sym typeface="Consolas"/>
              </a:rPr>
              <a:t>PythonStuff</a:t>
            </a:r>
            <a:r>
              <a:rPr lang="en" sz="1200" dirty="0">
                <a:solidFill>
                  <a:srgbClr val="24292E"/>
                </a:solidFill>
                <a:highlight>
                  <a:srgbClr val="FFFFFF"/>
                </a:highlight>
              </a:rPr>
              <a:t> folder on the desktop.</a:t>
            </a:r>
            <a:endParaRPr sz="1200" dirty="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dirty="0">
                <a:solidFill>
                  <a:srgbClr val="24292E"/>
                </a:solidFill>
                <a:highlight>
                  <a:srgbClr val="FFFFFF"/>
                </a:highlight>
              </a:rPr>
              <a:t>Create and open </a:t>
            </a:r>
            <a:r>
              <a:rPr lang="en" sz="1000" dirty="0" err="1">
                <a:solidFill>
                  <a:srgbClr val="24292E"/>
                </a:solidFill>
                <a:highlight>
                  <a:srgbClr val="FFFFFF"/>
                </a:highlight>
                <a:latin typeface="Consolas"/>
                <a:ea typeface="Consolas"/>
                <a:cs typeface="Consolas"/>
                <a:sym typeface="Consolas"/>
              </a:rPr>
              <a:t>first_file.py</a:t>
            </a:r>
            <a:r>
              <a:rPr lang="en" sz="1200" dirty="0">
                <a:solidFill>
                  <a:srgbClr val="24292E"/>
                </a:solidFill>
                <a:highlight>
                  <a:srgbClr val="FFFFFF"/>
                </a:highlight>
              </a:rPr>
              <a:t> using the text editor.</a:t>
            </a:r>
            <a:endParaRPr sz="1200" dirty="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dirty="0">
                <a:solidFill>
                  <a:srgbClr val="24292E"/>
                </a:solidFill>
                <a:highlight>
                  <a:srgbClr val="FFFFFF"/>
                </a:highlight>
              </a:rPr>
              <a:t>Add </a:t>
            </a:r>
            <a:r>
              <a:rPr lang="en" sz="1000" dirty="0">
                <a:solidFill>
                  <a:srgbClr val="24292E"/>
                </a:solidFill>
                <a:highlight>
                  <a:srgbClr val="FFFFFF"/>
                </a:highlight>
                <a:latin typeface="Consolas"/>
                <a:ea typeface="Consolas"/>
                <a:cs typeface="Consolas"/>
                <a:sym typeface="Consolas"/>
              </a:rPr>
              <a:t>print("This is my first Python file")</a:t>
            </a:r>
            <a:r>
              <a:rPr lang="en" sz="1200" dirty="0">
                <a:solidFill>
                  <a:srgbClr val="24292E"/>
                </a:solidFill>
                <a:highlight>
                  <a:srgbClr val="FFFFFF"/>
                </a:highlight>
              </a:rPr>
              <a:t> and save the code.</a:t>
            </a:r>
            <a:endParaRPr sz="1200" dirty="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dirty="0">
                <a:solidFill>
                  <a:srgbClr val="24292E"/>
                </a:solidFill>
                <a:highlight>
                  <a:srgbClr val="FFFFFF"/>
                </a:highlight>
              </a:rPr>
              <a:t>Return to the terminal and run the file using </a:t>
            </a:r>
            <a:r>
              <a:rPr lang="en" sz="1000" dirty="0">
                <a:solidFill>
                  <a:srgbClr val="24292E"/>
                </a:solidFill>
                <a:highlight>
                  <a:srgbClr val="FFFFFF"/>
                </a:highlight>
                <a:latin typeface="Consolas"/>
                <a:ea typeface="Consolas"/>
                <a:cs typeface="Consolas"/>
                <a:sym typeface="Consolas"/>
              </a:rPr>
              <a:t>python </a:t>
            </a:r>
            <a:r>
              <a:rPr lang="en" sz="1000" dirty="0" err="1">
                <a:solidFill>
                  <a:srgbClr val="24292E"/>
                </a:solidFill>
                <a:highlight>
                  <a:srgbClr val="FFFFFF"/>
                </a:highlight>
                <a:latin typeface="Consolas"/>
                <a:ea typeface="Consolas"/>
                <a:cs typeface="Consolas"/>
                <a:sym typeface="Consolas"/>
              </a:rPr>
              <a:t>first_file.py</a:t>
            </a:r>
            <a:r>
              <a:rPr lang="en" sz="1200" dirty="0">
                <a:solidFill>
                  <a:srgbClr val="24292E"/>
                </a:solidFill>
                <a:highlight>
                  <a:srgbClr val="FFFFFF"/>
                </a:highlight>
              </a:rPr>
              <a:t>.</a:t>
            </a:r>
            <a:endParaRPr sz="1200" dirty="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dirty="0">
                <a:solidFill>
                  <a:srgbClr val="24292E"/>
                </a:solidFill>
                <a:highlight>
                  <a:srgbClr val="FFFFFF"/>
                </a:highlight>
              </a:rPr>
              <a:t>Explain that </a:t>
            </a:r>
            <a:r>
              <a:rPr lang="en" sz="1000" dirty="0">
                <a:solidFill>
                  <a:srgbClr val="24292E"/>
                </a:solidFill>
                <a:highlight>
                  <a:srgbClr val="FFFFFF"/>
                </a:highlight>
                <a:latin typeface="Consolas"/>
                <a:ea typeface="Consolas"/>
                <a:cs typeface="Consolas"/>
                <a:sym typeface="Consolas"/>
              </a:rPr>
              <a:t>python &lt;FILENAME&gt;.</a:t>
            </a:r>
            <a:r>
              <a:rPr lang="en" sz="1000" dirty="0" err="1">
                <a:solidFill>
                  <a:srgbClr val="24292E"/>
                </a:solidFill>
                <a:highlight>
                  <a:srgbClr val="FFFFFF"/>
                </a:highlight>
                <a:latin typeface="Consolas"/>
                <a:ea typeface="Consolas"/>
                <a:cs typeface="Consolas"/>
                <a:sym typeface="Consolas"/>
              </a:rPr>
              <a:t>py</a:t>
            </a:r>
            <a:r>
              <a:rPr lang="en" sz="1200" dirty="0">
                <a:solidFill>
                  <a:srgbClr val="24292E"/>
                </a:solidFill>
                <a:highlight>
                  <a:srgbClr val="FFFFFF"/>
                </a:highlight>
              </a:rPr>
              <a:t> tells the computer that this is a python file and to run the code contained within.</a:t>
            </a:r>
            <a:endParaRPr sz="1200" dirty="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dirty="0">
                <a:solidFill>
                  <a:srgbClr val="24292E"/>
                </a:solidFill>
                <a:highlight>
                  <a:srgbClr val="FFFFFF"/>
                </a:highlight>
              </a:rPr>
              <a:t>Repeat again with </a:t>
            </a:r>
            <a:r>
              <a:rPr lang="en" sz="1000" dirty="0" err="1">
                <a:solidFill>
                  <a:srgbClr val="24292E"/>
                </a:solidFill>
                <a:highlight>
                  <a:srgbClr val="FFFFFF"/>
                </a:highlight>
                <a:latin typeface="Consolas"/>
                <a:ea typeface="Consolas"/>
                <a:cs typeface="Consolas"/>
                <a:sym typeface="Consolas"/>
              </a:rPr>
              <a:t>second_file.py</a:t>
            </a:r>
            <a:r>
              <a:rPr lang="en" sz="1200" dirty="0">
                <a:solidFill>
                  <a:srgbClr val="24292E"/>
                </a:solidFill>
                <a:highlight>
                  <a:srgbClr val="FFFFFF"/>
                </a:highlight>
              </a:rPr>
              <a:t> using the code </a:t>
            </a:r>
            <a:r>
              <a:rPr lang="en" sz="1000" dirty="0">
                <a:solidFill>
                  <a:srgbClr val="24292E"/>
                </a:solidFill>
                <a:highlight>
                  <a:srgbClr val="FFFFFF"/>
                </a:highlight>
                <a:latin typeface="Consolas"/>
                <a:ea typeface="Consolas"/>
                <a:cs typeface="Consolas"/>
                <a:sym typeface="Consolas"/>
              </a:rPr>
              <a:t>print("This is my second python file")</a:t>
            </a:r>
            <a:r>
              <a:rPr lang="en" sz="1200" dirty="0">
                <a:solidFill>
                  <a:srgbClr val="24292E"/>
                </a:solidFill>
                <a:highlight>
                  <a:srgbClr val="FFFFFF"/>
                </a:highlight>
              </a:rPr>
              <a:t>.</a:t>
            </a:r>
            <a:endParaRPr sz="1200" dirty="0">
              <a:solidFill>
                <a:srgbClr val="24292E"/>
              </a:solidFill>
              <a:highlight>
                <a:srgbClr val="FFFFFF"/>
              </a:highlight>
            </a:endParaRPr>
          </a:p>
          <a:p>
            <a:pPr marL="45720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721bdd631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721bdd631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2.1</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7524f3b639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7524f3b639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7524f3b639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7524f3b639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721bdd6318_1_4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721bdd6318_1_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721bdd6318_1_6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721bdd6318_1_6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4" name="Google Shape;54;p1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55" name="Google Shape;55;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6" name="Google Shape;56;p1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 name="Google Shape;57;p13"/>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3"/>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59" name="Google Shape;59;p1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60"/>
        <p:cNvGrpSpPr/>
        <p:nvPr/>
      </p:nvGrpSpPr>
      <p:grpSpPr>
        <a:xfrm>
          <a:off x="0" y="0"/>
          <a:ext cx="0" cy="0"/>
          <a:chOff x="0" y="0"/>
          <a:chExt cx="0" cy="0"/>
        </a:xfrm>
      </p:grpSpPr>
      <p:sp>
        <p:nvSpPr>
          <p:cNvPr id="61" name="Google Shape;61;p1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cxnSp>
        <p:nvCxnSpPr>
          <p:cNvPr id="64" name="Google Shape;64;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 name="Google Shape;65;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 name="Google Shape;66;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 name="Google Shape;67;p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4"/>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9" name="Google Shape;69;p1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3" name="Google Shape;73;p14"/>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4" name="Google Shape;74;p14"/>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75" name="Google Shape;75;p1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76" name="Google Shape;76;p1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77" name="Google Shape;77;p1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78" name="Google Shape;78;p1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79"/>
        <p:cNvGrpSpPr/>
        <p:nvPr/>
      </p:nvGrpSpPr>
      <p:grpSpPr>
        <a:xfrm>
          <a:off x="0" y="0"/>
          <a:ext cx="0" cy="0"/>
          <a:chOff x="0" y="0"/>
          <a:chExt cx="0" cy="0"/>
        </a:xfrm>
      </p:grpSpPr>
      <p:pic>
        <p:nvPicPr>
          <p:cNvPr id="80" name="Google Shape;80;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1" name="Google Shape;81;p1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82;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3" name="Google Shape;83;p1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4" name="Google Shape;84;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85" name="Google Shape;85;p15"/>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 name="Google Shape;86;p15"/>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 name="Google Shape;87;p15"/>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88" name="Google Shape;88;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cxnSp>
        <p:nvCxnSpPr>
          <p:cNvPr id="97" name="Google Shape;97;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 name="Google Shape;98;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9" name="Google Shape;99;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 name="Google Shape;100;p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7"/>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15"/>
        <p:cNvGrpSpPr/>
        <p:nvPr/>
      </p:nvGrpSpPr>
      <p:grpSpPr>
        <a:xfrm>
          <a:off x="0" y="0"/>
          <a:ext cx="0" cy="0"/>
          <a:chOff x="0" y="0"/>
          <a:chExt cx="0" cy="0"/>
        </a:xfrm>
      </p:grpSpPr>
      <p:pic>
        <p:nvPicPr>
          <p:cNvPr id="116" name="Google Shape;116;p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7" name="Google Shape;117;p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2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 name="Google Shape;119;p2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20"/>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22" name="Google Shape;122;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2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4" name="Google Shape;124;p2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5" name="Google Shape;125;p2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26"/>
        <p:cNvGrpSpPr/>
        <p:nvPr/>
      </p:nvGrpSpPr>
      <p:grpSpPr>
        <a:xfrm>
          <a:off x="0" y="0"/>
          <a:ext cx="0" cy="0"/>
          <a:chOff x="0" y="0"/>
          <a:chExt cx="0" cy="0"/>
        </a:xfrm>
      </p:grpSpPr>
      <p:pic>
        <p:nvPicPr>
          <p:cNvPr id="127" name="Google Shape;127;p21"/>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28" name="Google Shape;128;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9" name="Google Shape;129;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 name="Google Shape;130;p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 name="Google Shape;131;p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32" name="Google Shape;132;p21"/>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33" name="Google Shape;13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 name="Google Shape;134;p21"/>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 name="Google Shape;135;p21"/>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142"/>
        <p:cNvGrpSpPr/>
        <p:nvPr/>
      </p:nvGrpSpPr>
      <p:grpSpPr>
        <a:xfrm>
          <a:off x="0" y="0"/>
          <a:ext cx="0" cy="0"/>
          <a:chOff x="0" y="0"/>
          <a:chExt cx="0" cy="0"/>
        </a:xfrm>
      </p:grpSpPr>
      <p:pic>
        <p:nvPicPr>
          <p:cNvPr id="143" name="Google Shape;143;p23"/>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4" name="Google Shape;144;p23"/>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cxnSp>
        <p:nvCxnSpPr>
          <p:cNvPr id="147" name="Google Shape;147;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 name="Google Shape;148;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9" name="Google Shape;149;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 name="Google Shape;150;p2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151" name="Google Shape;151;p23"/>
          <p:cNvGrpSpPr/>
          <p:nvPr/>
        </p:nvGrpSpPr>
        <p:grpSpPr>
          <a:xfrm>
            <a:off x="457206" y="1421303"/>
            <a:ext cx="533372" cy="533480"/>
            <a:chOff x="457200" y="1378813"/>
            <a:chExt cx="695400" cy="695450"/>
          </a:xfrm>
        </p:grpSpPr>
        <p:sp>
          <p:nvSpPr>
            <p:cNvPr id="152" name="Google Shape;152;p23"/>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3" name="Google Shape;153;p23"/>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23"/>
          <p:cNvSpPr txBox="1">
            <a:spLocks noGrp="1"/>
          </p:cNvSpPr>
          <p:nvPr>
            <p:ph type="subTitle" idx="3"/>
          </p:nvPr>
        </p:nvSpPr>
        <p:spPr>
          <a:xfrm>
            <a:off x="-12300" y="2135850"/>
            <a:ext cx="4298400" cy="2544600"/>
          </a:xfrm>
          <a:prstGeom prst="rect">
            <a:avLst/>
          </a:prstGeom>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5" name="Google Shape;155;p23"/>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6" name="Google Shape;156;p23"/>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23"/>
          <p:cNvGrpSpPr/>
          <p:nvPr/>
        </p:nvGrpSpPr>
        <p:grpSpPr>
          <a:xfrm>
            <a:off x="4936306" y="1423553"/>
            <a:ext cx="533372" cy="533480"/>
            <a:chOff x="457200" y="1378813"/>
            <a:chExt cx="695400" cy="695450"/>
          </a:xfrm>
        </p:grpSpPr>
        <p:sp>
          <p:nvSpPr>
            <p:cNvPr id="158" name="Google Shape;158;p23"/>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9" name="Google Shape;159;p23"/>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23"/>
          <p:cNvSpPr txBox="1">
            <a:spLocks noGrp="1"/>
          </p:cNvSpPr>
          <p:nvPr>
            <p:ph type="subTitle" idx="5"/>
          </p:nvPr>
        </p:nvSpPr>
        <p:spPr>
          <a:xfrm>
            <a:off x="4466800" y="2138100"/>
            <a:ext cx="4298400" cy="2544600"/>
          </a:xfrm>
          <a:prstGeom prst="rect">
            <a:avLst/>
          </a:prstGeom>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1" name="Google Shape;161;p23"/>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1"/>
        <p:cNvGrpSpPr/>
        <p:nvPr/>
      </p:nvGrpSpPr>
      <p:grpSpPr>
        <a:xfrm>
          <a:off x="0" y="0"/>
          <a:ext cx="0" cy="0"/>
          <a:chOff x="0" y="0"/>
          <a:chExt cx="0" cy="0"/>
        </a:xfrm>
      </p:grpSpPr>
      <p:sp>
        <p:nvSpPr>
          <p:cNvPr id="172" name="Google Shape;172;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3" name="Google Shape;173;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4" name="Google Shape;17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7" name="Google Shape;17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1" name="Google Shape;18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5" name="Google Shape;185;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6" name="Google Shape;18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2" name="Google Shape;192;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3" name="Google Shape;193;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6" name="Google Shape;19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7"/>
        <p:cNvGrpSpPr/>
        <p:nvPr/>
      </p:nvGrpSpPr>
      <p:grpSpPr>
        <a:xfrm>
          <a:off x="0" y="0"/>
          <a:ext cx="0" cy="0"/>
          <a:chOff x="0" y="0"/>
          <a:chExt cx="0" cy="0"/>
        </a:xfrm>
      </p:grpSpPr>
      <p:sp>
        <p:nvSpPr>
          <p:cNvPr id="198" name="Google Shape;198;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0" name="Google Shape;200;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2" name="Google Shape;20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3"/>
        <p:cNvGrpSpPr/>
        <p:nvPr/>
      </p:nvGrpSpPr>
      <p:grpSpPr>
        <a:xfrm>
          <a:off x="0" y="0"/>
          <a:ext cx="0" cy="0"/>
          <a:chOff x="0" y="0"/>
          <a:chExt cx="0" cy="0"/>
        </a:xfrm>
      </p:grpSpPr>
      <p:sp>
        <p:nvSpPr>
          <p:cNvPr id="204" name="Google Shape;204;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05" name="Google Shape;20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6"/>
        <p:cNvGrpSpPr/>
        <p:nvPr/>
      </p:nvGrpSpPr>
      <p:grpSpPr>
        <a:xfrm>
          <a:off x="0" y="0"/>
          <a:ext cx="0" cy="0"/>
          <a:chOff x="0" y="0"/>
          <a:chExt cx="0" cy="0"/>
        </a:xfrm>
      </p:grpSpPr>
      <p:sp>
        <p:nvSpPr>
          <p:cNvPr id="207" name="Google Shape;207;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8" name="Google Shape;208;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09" name="Google Shape;20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12"/>
        <p:cNvGrpSpPr/>
        <p:nvPr/>
      </p:nvGrpSpPr>
      <p:grpSpPr>
        <a:xfrm>
          <a:off x="0" y="0"/>
          <a:ext cx="0" cy="0"/>
          <a:chOff x="0" y="0"/>
          <a:chExt cx="0" cy="0"/>
        </a:xfrm>
      </p:grpSpPr>
      <p:pic>
        <p:nvPicPr>
          <p:cNvPr id="213" name="Google Shape;213;p3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14" name="Google Shape;214;p3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 name="Google Shape;215;p3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16" name="Google Shape;216;p3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17" name="Google Shape;217;p3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18" name="Google Shape;218;p3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 name="Google Shape;219;p37"/>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 name="Google Shape;220;p37"/>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21" name="Google Shape;221;p3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222"/>
        <p:cNvGrpSpPr/>
        <p:nvPr/>
      </p:nvGrpSpPr>
      <p:grpSpPr>
        <a:xfrm>
          <a:off x="0" y="0"/>
          <a:ext cx="0" cy="0"/>
          <a:chOff x="0" y="0"/>
          <a:chExt cx="0" cy="0"/>
        </a:xfrm>
      </p:grpSpPr>
      <p:sp>
        <p:nvSpPr>
          <p:cNvPr id="223" name="Google Shape;223;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 name="Google Shape;225;p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cxnSp>
        <p:nvCxnSpPr>
          <p:cNvPr id="226" name="Google Shape;226;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7" name="Google Shape;227;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 name="Google Shape;228;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9" name="Google Shape;229;p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30" name="Google Shape;230;p38"/>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31" name="Google Shape;231;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8"/>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35" name="Google Shape;235;p38"/>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36" name="Google Shape;236;p38"/>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237" name="Google Shape;237;p38"/>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38" name="Google Shape;238;p38"/>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39" name="Google Shape;239;p38"/>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40" name="Google Shape;240;p38"/>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 name="Google Shape;243;p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cxnSp>
        <p:nvCxnSpPr>
          <p:cNvPr id="244" name="Google Shape;24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 name="Google Shape;24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6" name="Google Shape;24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 name="Google Shape;247;p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48" name="Google Shape;248;p39"/>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249"/>
        <p:cNvGrpSpPr/>
        <p:nvPr/>
      </p:nvGrpSpPr>
      <p:grpSpPr>
        <a:xfrm>
          <a:off x="0" y="0"/>
          <a:ext cx="0" cy="0"/>
          <a:chOff x="0" y="0"/>
          <a:chExt cx="0" cy="0"/>
        </a:xfrm>
      </p:grpSpPr>
      <p:pic>
        <p:nvPicPr>
          <p:cNvPr id="250" name="Google Shape;250;p4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51" name="Google Shape;251;p4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54" name="Google Shape;254;p40"/>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55" name="Google Shape;255;p4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256" name="Google Shape;256;p40"/>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57" name="Google Shape;257;p4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258"/>
        <p:cNvGrpSpPr/>
        <p:nvPr/>
      </p:nvGrpSpPr>
      <p:grpSpPr>
        <a:xfrm>
          <a:off x="0" y="0"/>
          <a:ext cx="0" cy="0"/>
          <a:chOff x="0" y="0"/>
          <a:chExt cx="0" cy="0"/>
        </a:xfrm>
      </p:grpSpPr>
      <p:pic>
        <p:nvPicPr>
          <p:cNvPr id="259" name="Google Shape;259;p4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60" name="Google Shape;260;p4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4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62" name="Google Shape;262;p4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4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4" name="Google Shape;264;p41"/>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65" name="Google Shape;265;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66" name="Google Shape;266;p4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67" name="Google Shape;267;p4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8" name="Google Shape;268;p4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69"/>
        <p:cNvGrpSpPr/>
        <p:nvPr/>
      </p:nvGrpSpPr>
      <p:grpSpPr>
        <a:xfrm>
          <a:off x="0" y="0"/>
          <a:ext cx="0" cy="0"/>
          <a:chOff x="0" y="0"/>
          <a:chExt cx="0" cy="0"/>
        </a:xfrm>
      </p:grpSpPr>
      <p:pic>
        <p:nvPicPr>
          <p:cNvPr id="270" name="Google Shape;270;p4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1" name="Google Shape;271;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72" name="Google Shape;272;p4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73" name="Google Shape;273;p42"/>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74" name="Google Shape;274;p4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 Transition Slide">
  <p:cSld name="CUSTOM_17_2_1_2_2">
    <p:spTree>
      <p:nvGrpSpPr>
        <p:cNvPr id="1" name="Shape 275"/>
        <p:cNvGrpSpPr/>
        <p:nvPr/>
      </p:nvGrpSpPr>
      <p:grpSpPr>
        <a:xfrm>
          <a:off x="0" y="0"/>
          <a:ext cx="0" cy="0"/>
          <a:chOff x="0" y="0"/>
          <a:chExt cx="0" cy="0"/>
        </a:xfrm>
      </p:grpSpPr>
      <p:pic>
        <p:nvPicPr>
          <p:cNvPr id="276" name="Google Shape;276;p4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7" name="Google Shape;277;p4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8" name="Google Shape;278;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79" name="Google Shape;279;p4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6" r:id="rId16"/>
    <p:sldLayoutId id="2147483667" r:id="rId17"/>
    <p:sldLayoutId id="214748366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69" name="Google Shape;169;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70" name="Google Shape;17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3.gif"/><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02"/>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Let’s Begin Python</a:t>
            </a:r>
            <a:endParaRPr/>
          </a:p>
          <a:p>
            <a:pPr marL="0" lvl="0" indent="0" algn="l" rtl="0">
              <a:spcBef>
                <a:spcPts val="0"/>
              </a:spcBef>
              <a:spcAft>
                <a:spcPts val="0"/>
              </a:spcAft>
              <a:buNone/>
            </a:pPr>
            <a:endParaRPr/>
          </a:p>
        </p:txBody>
      </p:sp>
      <p:sp>
        <p:nvSpPr>
          <p:cNvPr id="1347" name="Google Shape;1347;p10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sz="1400">
                <a:solidFill>
                  <a:schemeClr val="lt1"/>
                </a:solidFill>
              </a:rPr>
              <a:t>Lesson 3.1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Roboto"/>
                <a:ea typeface="Roboto"/>
                <a:cs typeface="Roboto"/>
                <a:sym typeface="Roboto"/>
              </a:rPr>
              <a:t>Variables </a:t>
            </a:r>
            <a:endParaRPr b="1">
              <a:latin typeface="Roboto"/>
              <a:ea typeface="Roboto"/>
              <a:cs typeface="Roboto"/>
              <a:sym typeface="Roboto"/>
            </a:endParaRPr>
          </a:p>
          <a:p>
            <a:pPr marL="0" lvl="0" indent="0" algn="l" rtl="0">
              <a:spcBef>
                <a:spcPts val="0"/>
              </a:spcBef>
              <a:spcAft>
                <a:spcPts val="0"/>
              </a:spcAft>
              <a:buNone/>
            </a:pPr>
            <a:endParaRPr/>
          </a:p>
        </p:txBody>
      </p:sp>
      <p:sp>
        <p:nvSpPr>
          <p:cNvPr id="1509" name="Google Shape;1509;p121"/>
          <p:cNvSpPr txBox="1">
            <a:spLocks noGrp="1"/>
          </p:cNvSpPr>
          <p:nvPr>
            <p:ph type="subTitle" idx="1"/>
          </p:nvPr>
        </p:nvSpPr>
        <p:spPr>
          <a:xfrm>
            <a:off x="294550" y="119512"/>
            <a:ext cx="9144000" cy="1222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b="1"/>
          </a:p>
          <a:p>
            <a:pPr marL="0" lvl="0" indent="0" algn="l" rtl="0">
              <a:spcBef>
                <a:spcPts val="1600"/>
              </a:spcBef>
              <a:spcAft>
                <a:spcPts val="1600"/>
              </a:spcAft>
              <a:buNone/>
            </a:pPr>
            <a:endParaRPr b="1"/>
          </a:p>
        </p:txBody>
      </p:sp>
      <p:sp>
        <p:nvSpPr>
          <p:cNvPr id="1510" name="Google Shape;1510;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511" name="Google Shape;1511;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512" name="Google Shape;1512;p121"/>
          <p:cNvSpPr txBox="1"/>
          <p:nvPr/>
        </p:nvSpPr>
        <p:spPr>
          <a:xfrm>
            <a:off x="751050" y="2190441"/>
            <a:ext cx="23211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513" name="Google Shape;1513;p121"/>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514" name="Google Shape;1514;p121"/>
          <p:cNvSpPr txBox="1"/>
          <p:nvPr/>
        </p:nvSpPr>
        <p:spPr>
          <a:xfrm>
            <a:off x="433975" y="907838"/>
            <a:ext cx="8435700" cy="22815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Similar to values stored in VBA cells</a:t>
            </a:r>
            <a:endParaRPr>
              <a:solidFill>
                <a:srgbClr val="24292E"/>
              </a:solidFill>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In Python, a value is being stored and given a name</a:t>
            </a:r>
            <a:endParaRPr>
              <a:solidFill>
                <a:srgbClr val="24292E"/>
              </a:solidFill>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Variables can store different data types like strings, integers and an entirely new data type called booleans which hold True or False values.</a:t>
            </a:r>
            <a:endParaRPr>
              <a:solidFill>
                <a:srgbClr val="24292E"/>
              </a:solidFill>
              <a:latin typeface="Roboto"/>
              <a:ea typeface="Roboto"/>
              <a:cs typeface="Roboto"/>
              <a:sym typeface="Roboto"/>
            </a:endParaRPr>
          </a:p>
          <a:p>
            <a:pPr marL="0" lvl="0" indent="0" algn="l" rtl="0">
              <a:lnSpc>
                <a:spcPct val="115000"/>
              </a:lnSpc>
              <a:spcBef>
                <a:spcPts val="1200"/>
              </a:spcBef>
              <a:spcAft>
                <a:spcPts val="1200"/>
              </a:spcAft>
              <a:buNone/>
            </a:pPr>
            <a:endParaRPr sz="1800">
              <a:solidFill>
                <a:srgbClr val="24292E"/>
              </a:solidFill>
              <a:latin typeface="Roboto"/>
              <a:ea typeface="Roboto"/>
              <a:cs typeface="Roboto"/>
              <a:sym typeface="Roboto"/>
            </a:endParaRPr>
          </a:p>
        </p:txBody>
      </p:sp>
      <p:pic>
        <p:nvPicPr>
          <p:cNvPr id="1515" name="Google Shape;1515;p121"/>
          <p:cNvPicPr preferRelativeResize="0"/>
          <p:nvPr/>
        </p:nvPicPr>
        <p:blipFill>
          <a:blip r:embed="rId3">
            <a:alphaModFix/>
          </a:blip>
          <a:stretch>
            <a:fillRect/>
          </a:stretch>
        </p:blipFill>
        <p:spPr>
          <a:xfrm>
            <a:off x="897050" y="2517600"/>
            <a:ext cx="4114800" cy="151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Roboto"/>
                <a:ea typeface="Roboto"/>
                <a:cs typeface="Roboto"/>
                <a:sym typeface="Roboto"/>
              </a:rPr>
              <a:t>Print Statements </a:t>
            </a:r>
            <a:endParaRPr b="1">
              <a:latin typeface="Roboto"/>
              <a:ea typeface="Roboto"/>
              <a:cs typeface="Roboto"/>
              <a:sym typeface="Roboto"/>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1521" name="Google Shape;1521;p122"/>
          <p:cNvSpPr txBox="1">
            <a:spLocks noGrp="1"/>
          </p:cNvSpPr>
          <p:nvPr>
            <p:ph type="subTitle" idx="1"/>
          </p:nvPr>
        </p:nvSpPr>
        <p:spPr>
          <a:xfrm>
            <a:off x="294550" y="644325"/>
            <a:ext cx="9144000" cy="1222500"/>
          </a:xfrm>
          <a:prstGeom prst="rect">
            <a:avLst/>
          </a:prstGeom>
        </p:spPr>
        <p:txBody>
          <a:bodyPr spcFirstLastPara="1" wrap="square" lIns="457200" tIns="91425" rIns="457200" bIns="0" anchor="t" anchorCtr="0">
            <a:noAutofit/>
          </a:bodyPr>
          <a:lstStyle/>
          <a:p>
            <a:pPr marL="457200" lvl="0" indent="-317500" algn="l" rtl="0">
              <a:spcBef>
                <a:spcPts val="1200"/>
              </a:spcBef>
              <a:spcAft>
                <a:spcPts val="0"/>
              </a:spcAft>
              <a:buClr>
                <a:srgbClr val="24292E"/>
              </a:buClr>
              <a:buSzPts val="1400"/>
              <a:buChar char="●"/>
            </a:pPr>
            <a:r>
              <a:rPr lang="en" sz="1400">
                <a:solidFill>
                  <a:srgbClr val="24292E"/>
                </a:solidFill>
                <a:highlight>
                  <a:schemeClr val="lt1"/>
                </a:highlight>
              </a:rPr>
              <a:t>We can print statements which include variables, but traditional Python formatting won't concatenate strings with other data types. This means integers and booleans must be cast as strings using the str() function.</a:t>
            </a:r>
            <a:endParaRPr sz="1400">
              <a:solidFill>
                <a:srgbClr val="24292E"/>
              </a:solidFill>
              <a:highlight>
                <a:schemeClr val="lt1"/>
              </a:highlight>
            </a:endParaRPr>
          </a:p>
        </p:txBody>
      </p:sp>
      <p:sp>
        <p:nvSpPr>
          <p:cNvPr id="1522" name="Google Shape;1522;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523" name="Google Shape;1523;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524" name="Google Shape;1524;p122"/>
          <p:cNvSpPr txBox="1"/>
          <p:nvPr/>
        </p:nvSpPr>
        <p:spPr>
          <a:xfrm>
            <a:off x="751050" y="2190441"/>
            <a:ext cx="23211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525" name="Google Shape;1525;p122"/>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pic>
        <p:nvPicPr>
          <p:cNvPr id="1526" name="Google Shape;1526;p122"/>
          <p:cNvPicPr preferRelativeResize="0"/>
          <p:nvPr/>
        </p:nvPicPr>
        <p:blipFill>
          <a:blip r:embed="rId3">
            <a:alphaModFix/>
          </a:blip>
          <a:stretch>
            <a:fillRect/>
          </a:stretch>
        </p:blipFill>
        <p:spPr>
          <a:xfrm>
            <a:off x="1077188" y="1824038"/>
            <a:ext cx="4257675" cy="1495425"/>
          </a:xfrm>
          <a:prstGeom prst="rect">
            <a:avLst/>
          </a:prstGeom>
          <a:noFill/>
          <a:ln>
            <a:noFill/>
          </a:ln>
        </p:spPr>
      </p:pic>
      <p:sp>
        <p:nvSpPr>
          <p:cNvPr id="1527" name="Google Shape;1527;p122"/>
          <p:cNvSpPr txBox="1"/>
          <p:nvPr/>
        </p:nvSpPr>
        <p:spPr>
          <a:xfrm>
            <a:off x="586050" y="3373500"/>
            <a:ext cx="7971900" cy="1583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Alternatively, the "f-string" method of string interpolation allows strings to be formatted with different data types. Demonstrate the differences by refactoring the last print statement as an "f-string":</a:t>
            </a:r>
            <a:endParaRPr>
              <a:solidFill>
                <a:schemeClr val="dk1"/>
              </a:solidFill>
              <a:latin typeface="Roboto"/>
              <a:ea typeface="Roboto"/>
              <a:cs typeface="Roboto"/>
              <a:sym typeface="Roboto"/>
            </a:endParaRPr>
          </a:p>
        </p:txBody>
      </p:sp>
      <p:pic>
        <p:nvPicPr>
          <p:cNvPr id="1528" name="Google Shape;1528;p122"/>
          <p:cNvPicPr preferRelativeResize="0"/>
          <p:nvPr/>
        </p:nvPicPr>
        <p:blipFill>
          <a:blip r:embed="rId4">
            <a:alphaModFix/>
          </a:blip>
          <a:stretch>
            <a:fillRect/>
          </a:stretch>
        </p:blipFill>
        <p:spPr>
          <a:xfrm>
            <a:off x="1077200" y="4240925"/>
            <a:ext cx="4257675" cy="51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Roboto"/>
                <a:ea typeface="Roboto"/>
                <a:cs typeface="Roboto"/>
                <a:sym typeface="Roboto"/>
              </a:rPr>
              <a:t>Print Statements </a:t>
            </a:r>
            <a:endParaRPr b="1">
              <a:latin typeface="Roboto"/>
              <a:ea typeface="Roboto"/>
              <a:cs typeface="Roboto"/>
              <a:sym typeface="Roboto"/>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1578" name="Google Shape;1578;p129"/>
          <p:cNvSpPr txBox="1">
            <a:spLocks noGrp="1"/>
          </p:cNvSpPr>
          <p:nvPr>
            <p:ph type="subTitle" idx="1"/>
          </p:nvPr>
        </p:nvSpPr>
        <p:spPr>
          <a:xfrm>
            <a:off x="294550" y="644325"/>
            <a:ext cx="9144000" cy="1222500"/>
          </a:xfrm>
          <a:prstGeom prst="rect">
            <a:avLst/>
          </a:prstGeom>
        </p:spPr>
        <p:txBody>
          <a:bodyPr spcFirstLastPara="1" wrap="square" lIns="457200" tIns="91425" rIns="457200" bIns="0" anchor="t" anchorCtr="0">
            <a:noAutofit/>
          </a:bodyPr>
          <a:lstStyle/>
          <a:p>
            <a:pPr marL="457200" lvl="0" indent="-317500" algn="l" rtl="0">
              <a:spcBef>
                <a:spcPts val="1200"/>
              </a:spcBef>
              <a:spcAft>
                <a:spcPts val="0"/>
              </a:spcAft>
              <a:buClr>
                <a:srgbClr val="24292E"/>
              </a:buClr>
              <a:buSzPts val="1400"/>
              <a:buChar char="●"/>
            </a:pPr>
            <a:r>
              <a:rPr lang="en" sz="1400">
                <a:solidFill>
                  <a:srgbClr val="24292E"/>
                </a:solidFill>
                <a:highlight>
                  <a:schemeClr val="lt1"/>
                </a:highlight>
              </a:rPr>
              <a:t>We can print statements which include variables, but traditional Python formatting won't concatenate strings with other data types. This means integers and booleans must be cast as strings using the str() function.</a:t>
            </a:r>
            <a:endParaRPr sz="1400">
              <a:solidFill>
                <a:srgbClr val="24292E"/>
              </a:solidFill>
              <a:highlight>
                <a:schemeClr val="lt1"/>
              </a:highlight>
            </a:endParaRPr>
          </a:p>
        </p:txBody>
      </p:sp>
      <p:sp>
        <p:nvSpPr>
          <p:cNvPr id="1579" name="Google Shape;1579;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580" name="Google Shape;1580;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581" name="Google Shape;1581;p129"/>
          <p:cNvSpPr txBox="1"/>
          <p:nvPr/>
        </p:nvSpPr>
        <p:spPr>
          <a:xfrm>
            <a:off x="751050" y="2190441"/>
            <a:ext cx="23211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582" name="Google Shape;1582;p129"/>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pic>
        <p:nvPicPr>
          <p:cNvPr id="1583" name="Google Shape;1583;p129"/>
          <p:cNvPicPr preferRelativeResize="0"/>
          <p:nvPr/>
        </p:nvPicPr>
        <p:blipFill>
          <a:blip r:embed="rId3">
            <a:alphaModFix/>
          </a:blip>
          <a:stretch>
            <a:fillRect/>
          </a:stretch>
        </p:blipFill>
        <p:spPr>
          <a:xfrm>
            <a:off x="1077188" y="1824038"/>
            <a:ext cx="4257675" cy="1495425"/>
          </a:xfrm>
          <a:prstGeom prst="rect">
            <a:avLst/>
          </a:prstGeom>
          <a:noFill/>
          <a:ln>
            <a:noFill/>
          </a:ln>
        </p:spPr>
      </p:pic>
      <p:sp>
        <p:nvSpPr>
          <p:cNvPr id="1584" name="Google Shape;1584;p129"/>
          <p:cNvSpPr txBox="1"/>
          <p:nvPr/>
        </p:nvSpPr>
        <p:spPr>
          <a:xfrm>
            <a:off x="586050" y="3373500"/>
            <a:ext cx="7971900" cy="1583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Alternatively, the "f-string" method of string interpolation allows strings to be formatted with different data types. Demonstrate the differences by refactoring the last print statement as an "f-string":</a:t>
            </a:r>
            <a:endParaRPr>
              <a:solidFill>
                <a:schemeClr val="dk1"/>
              </a:solidFill>
              <a:latin typeface="Roboto"/>
              <a:ea typeface="Roboto"/>
              <a:cs typeface="Roboto"/>
              <a:sym typeface="Roboto"/>
            </a:endParaRPr>
          </a:p>
        </p:txBody>
      </p:sp>
      <p:pic>
        <p:nvPicPr>
          <p:cNvPr id="1585" name="Google Shape;1585;p129"/>
          <p:cNvPicPr preferRelativeResize="0"/>
          <p:nvPr/>
        </p:nvPicPr>
        <p:blipFill>
          <a:blip r:embed="rId4">
            <a:alphaModFix/>
          </a:blip>
          <a:stretch>
            <a:fillRect/>
          </a:stretch>
        </p:blipFill>
        <p:spPr>
          <a:xfrm>
            <a:off x="1077200" y="4240925"/>
            <a:ext cx="4257675" cy="51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latin typeface="Roboto"/>
                <a:ea typeface="Roboto"/>
                <a:cs typeface="Roboto"/>
                <a:sym typeface="Roboto"/>
              </a:rPr>
              <a:t>Inputs and Prompts</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1591" name="Google Shape;1591;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592" name="Google Shape;1592;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593" name="Google Shape;1593;p130"/>
          <p:cNvSpPr txBox="1"/>
          <p:nvPr/>
        </p:nvSpPr>
        <p:spPr>
          <a:xfrm>
            <a:off x="751050" y="2190441"/>
            <a:ext cx="23211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594" name="Google Shape;1594;p130"/>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pic>
        <p:nvPicPr>
          <p:cNvPr id="1595" name="Google Shape;1595;p130"/>
          <p:cNvPicPr preferRelativeResize="0"/>
          <p:nvPr/>
        </p:nvPicPr>
        <p:blipFill>
          <a:blip r:embed="rId3">
            <a:alphaModFix/>
          </a:blip>
          <a:stretch>
            <a:fillRect/>
          </a:stretch>
        </p:blipFill>
        <p:spPr>
          <a:xfrm>
            <a:off x="1563013" y="1324428"/>
            <a:ext cx="6017975" cy="2494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36"/>
          <p:cNvSpPr txBox="1">
            <a:spLocks noGrp="1"/>
          </p:cNvSpPr>
          <p:nvPr>
            <p:ph type="title"/>
          </p:nvPr>
        </p:nvSpPr>
        <p:spPr>
          <a:xfrm>
            <a:off x="-12300" y="0"/>
            <a:ext cx="9168600" cy="7179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a:t>
            </a:r>
            <a:endParaRPr/>
          </a:p>
          <a:p>
            <a:pPr marL="0" lvl="0" indent="0" algn="l" rtl="0">
              <a:spcBef>
                <a:spcPts val="0"/>
              </a:spcBef>
              <a:spcAft>
                <a:spcPts val="0"/>
              </a:spcAft>
              <a:buNone/>
            </a:pPr>
            <a:endParaRPr/>
          </a:p>
        </p:txBody>
      </p:sp>
      <p:sp>
        <p:nvSpPr>
          <p:cNvPr id="1639" name="Google Shape;1639;p136"/>
          <p:cNvSpPr txBox="1">
            <a:spLocks noGrp="1"/>
          </p:cNvSpPr>
          <p:nvPr>
            <p:ph type="subTitle" idx="1"/>
          </p:nvPr>
        </p:nvSpPr>
        <p:spPr>
          <a:xfrm>
            <a:off x="159175" y="662275"/>
            <a:ext cx="9144000" cy="5460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b="1"/>
              <a:t> Few things to keep in mind! </a:t>
            </a:r>
            <a:endParaRPr b="1"/>
          </a:p>
        </p:txBody>
      </p:sp>
      <p:sp>
        <p:nvSpPr>
          <p:cNvPr id="1640" name="Google Shape;1640;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1641" name="Google Shape;1641;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642" name="Google Shape;1642;p136"/>
          <p:cNvSpPr txBox="1"/>
          <p:nvPr/>
        </p:nvSpPr>
        <p:spPr>
          <a:xfrm>
            <a:off x="751050" y="2190441"/>
            <a:ext cx="23211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643" name="Google Shape;1643;p136"/>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644" name="Google Shape;1644;p136"/>
          <p:cNvSpPr txBox="1"/>
          <p:nvPr/>
        </p:nvSpPr>
        <p:spPr>
          <a:xfrm>
            <a:off x="333275" y="1225175"/>
            <a:ext cx="8536500" cy="3434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Conditionals in Python carry nearly the same logic as in VBA. The primary difference is the syntax and indentation. </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Python uses </a:t>
            </a:r>
            <a:r>
              <a:rPr lang="en" sz="1200">
                <a:solidFill>
                  <a:srgbClr val="404040"/>
                </a:solidFill>
                <a:highlight>
                  <a:schemeClr val="lt2"/>
                </a:highlight>
                <a:latin typeface="Consolas"/>
                <a:ea typeface="Consolas"/>
                <a:cs typeface="Consolas"/>
                <a:sym typeface="Consolas"/>
              </a:rPr>
              <a:t>if</a:t>
            </a:r>
            <a:r>
              <a:rPr lang="en">
                <a:solidFill>
                  <a:srgbClr val="24292E"/>
                </a:solidFill>
                <a:highlight>
                  <a:srgbClr val="FFFFFF"/>
                </a:highlight>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elif</a:t>
            </a:r>
            <a:r>
              <a:rPr lang="en">
                <a:solidFill>
                  <a:srgbClr val="24292E"/>
                </a:solidFill>
                <a:highlight>
                  <a:srgbClr val="FFFFFF"/>
                </a:highlight>
                <a:latin typeface="Roboto"/>
                <a:ea typeface="Roboto"/>
                <a:cs typeface="Roboto"/>
                <a:sym typeface="Roboto"/>
              </a:rPr>
              <a:t>, and  </a:t>
            </a:r>
            <a:r>
              <a:rPr lang="en" sz="1200">
                <a:solidFill>
                  <a:srgbClr val="404040"/>
                </a:solidFill>
                <a:highlight>
                  <a:schemeClr val="lt2"/>
                </a:highlight>
                <a:latin typeface="Consolas"/>
                <a:ea typeface="Consolas"/>
                <a:cs typeface="Consolas"/>
                <a:sym typeface="Consolas"/>
              </a:rPr>
              <a:t>else</a:t>
            </a:r>
            <a:r>
              <a:rPr lang="en">
                <a:solidFill>
                  <a:srgbClr val="24292E"/>
                </a:solidFill>
                <a:highlight>
                  <a:srgbClr val="FFFFFF"/>
                </a:highlight>
                <a:latin typeface="Roboto"/>
                <a:ea typeface="Roboto"/>
                <a:cs typeface="Roboto"/>
                <a:sym typeface="Roboto"/>
              </a:rPr>
              <a:t>  for creating contionals. </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Conditional statements are concluded with a colon but all lines after the colon must be indented to be considered a part of that code block. This is because Python reads blocks of code based on indentation.</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All sorts of operators like greater than, less than, equal to, and much more can be used to create logic tests for conditionals.</a:t>
            </a:r>
            <a:endParaRPr>
              <a:solidFill>
                <a:srgbClr val="24292E"/>
              </a:solidFill>
              <a:highlight>
                <a:schemeClr val="lt1"/>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The condition is equal to uses == while variable assignment uses one equal sign.</a:t>
            </a:r>
            <a:endParaRPr>
              <a:solidFill>
                <a:srgbClr val="24292E"/>
              </a:solidFill>
              <a:highlight>
                <a:schemeClr val="lt1"/>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Multiple logic tests can be checked within a single conditional statement. Using the term and must mean both tests return True while or require that only one test return as true.</a:t>
            </a:r>
            <a:endParaRPr>
              <a:solidFill>
                <a:srgbClr val="24292E"/>
              </a:solidFill>
              <a:highlight>
                <a:schemeClr val="lt1"/>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Conditionals can even be nested, allowing programmers to run logic tests based upon whether or not the original logic test returned as True.</a:t>
            </a:r>
            <a:endParaRPr>
              <a:solidFill>
                <a:srgbClr val="24292E"/>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404040"/>
              </a:solidFill>
              <a:highlight>
                <a:schemeClr val="lt2"/>
              </a:highlight>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37"/>
          <p:cNvSpPr txBox="1">
            <a:spLocks noGrp="1"/>
          </p:cNvSpPr>
          <p:nvPr>
            <p:ph type="title"/>
          </p:nvPr>
        </p:nvSpPr>
        <p:spPr>
          <a:xfrm>
            <a:off x="-12300" y="0"/>
            <a:ext cx="9168600" cy="7179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a:t>
            </a:r>
            <a:endParaRPr/>
          </a:p>
          <a:p>
            <a:pPr marL="0" lvl="0" indent="0" algn="l" rtl="0">
              <a:spcBef>
                <a:spcPts val="0"/>
              </a:spcBef>
              <a:spcAft>
                <a:spcPts val="0"/>
              </a:spcAft>
              <a:buNone/>
            </a:pPr>
            <a:endParaRPr/>
          </a:p>
        </p:txBody>
      </p:sp>
      <p:sp>
        <p:nvSpPr>
          <p:cNvPr id="1650" name="Google Shape;1650;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651" name="Google Shape;1651;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652" name="Google Shape;1652;p137"/>
          <p:cNvSpPr txBox="1"/>
          <p:nvPr/>
        </p:nvSpPr>
        <p:spPr>
          <a:xfrm>
            <a:off x="3834800" y="24583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653" name="Google Shape;1653;p137"/>
          <p:cNvSpPr txBox="1"/>
          <p:nvPr/>
        </p:nvSpPr>
        <p:spPr>
          <a:xfrm>
            <a:off x="421125" y="979150"/>
            <a:ext cx="8396400" cy="206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endParaRPr sz="1600" b="1">
              <a:latin typeface="Roboto"/>
              <a:ea typeface="Roboto"/>
              <a:cs typeface="Roboto"/>
              <a:sym typeface="Roboto"/>
            </a:endParaRPr>
          </a:p>
        </p:txBody>
      </p:sp>
      <p:pic>
        <p:nvPicPr>
          <p:cNvPr id="1654" name="Google Shape;1654;p137"/>
          <p:cNvPicPr preferRelativeResize="0"/>
          <p:nvPr/>
        </p:nvPicPr>
        <p:blipFill>
          <a:blip r:embed="rId3">
            <a:alphaModFix/>
          </a:blip>
          <a:stretch>
            <a:fillRect/>
          </a:stretch>
        </p:blipFill>
        <p:spPr>
          <a:xfrm>
            <a:off x="3951725" y="808950"/>
            <a:ext cx="4865800" cy="1967675"/>
          </a:xfrm>
          <a:prstGeom prst="rect">
            <a:avLst/>
          </a:prstGeom>
          <a:noFill/>
          <a:ln>
            <a:noFill/>
          </a:ln>
        </p:spPr>
      </p:pic>
      <p:sp>
        <p:nvSpPr>
          <p:cNvPr id="1655" name="Google Shape;1655;p137"/>
          <p:cNvSpPr txBox="1"/>
          <p:nvPr/>
        </p:nvSpPr>
        <p:spPr>
          <a:xfrm>
            <a:off x="323825" y="1059138"/>
            <a:ext cx="3627900" cy="731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Indentation matters in Python! </a:t>
            </a:r>
            <a:endParaRPr>
              <a:latin typeface="Roboto"/>
              <a:ea typeface="Roboto"/>
              <a:cs typeface="Roboto"/>
              <a:sym typeface="Roboto"/>
            </a:endParaRPr>
          </a:p>
        </p:txBody>
      </p:sp>
      <p:pic>
        <p:nvPicPr>
          <p:cNvPr id="1656" name="Google Shape;1656;p137"/>
          <p:cNvPicPr preferRelativeResize="0"/>
          <p:nvPr/>
        </p:nvPicPr>
        <p:blipFill>
          <a:blip r:embed="rId4">
            <a:alphaModFix/>
          </a:blip>
          <a:stretch>
            <a:fillRect/>
          </a:stretch>
        </p:blipFill>
        <p:spPr>
          <a:xfrm>
            <a:off x="881750" y="3048850"/>
            <a:ext cx="5212685" cy="1435625"/>
          </a:xfrm>
          <a:prstGeom prst="rect">
            <a:avLst/>
          </a:prstGeom>
          <a:noFill/>
          <a:ln>
            <a:noFill/>
          </a:ln>
        </p:spPr>
      </p:pic>
      <p:sp>
        <p:nvSpPr>
          <p:cNvPr id="1657" name="Google Shape;1657;p137"/>
          <p:cNvSpPr txBox="1"/>
          <p:nvPr/>
        </p:nvSpPr>
        <p:spPr>
          <a:xfrm>
            <a:off x="6270375" y="3048850"/>
            <a:ext cx="2701500" cy="1338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latin typeface="Roboto"/>
                <a:ea typeface="Roboto"/>
                <a:cs typeface="Roboto"/>
                <a:sym typeface="Roboto"/>
              </a:rPr>
              <a:t>Hint:</a:t>
            </a:r>
            <a:r>
              <a:rPr lang="en">
                <a:latin typeface="Roboto"/>
                <a:ea typeface="Roboto"/>
                <a:cs typeface="Roboto"/>
                <a:sym typeface="Roboto"/>
              </a:rPr>
              <a:t> count four ‘space’ stroke on your keyboard or hit ‘tab’ once</a:t>
            </a:r>
            <a:r>
              <a:rPr lang="en"/>
              <a:t> </a:t>
            </a:r>
            <a:endParaRPr/>
          </a:p>
        </p:txBody>
      </p:sp>
      <p:pic>
        <p:nvPicPr>
          <p:cNvPr id="1658" name="Google Shape;1658;p137"/>
          <p:cNvPicPr preferRelativeResize="0"/>
          <p:nvPr/>
        </p:nvPicPr>
        <p:blipFill>
          <a:blip r:embed="rId5">
            <a:alphaModFix/>
          </a:blip>
          <a:stretch>
            <a:fillRect/>
          </a:stretch>
        </p:blipFill>
        <p:spPr>
          <a:xfrm rot="1774327" flipH="1">
            <a:off x="6208225" y="3533360"/>
            <a:ext cx="626575" cy="626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138"/>
          <p:cNvSpPr txBox="1">
            <a:spLocks noGrp="1"/>
          </p:cNvSpPr>
          <p:nvPr>
            <p:ph type="title"/>
          </p:nvPr>
        </p:nvSpPr>
        <p:spPr>
          <a:xfrm>
            <a:off x="-12300" y="0"/>
            <a:ext cx="9168600" cy="7179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a:t>
            </a:r>
            <a:endParaRPr/>
          </a:p>
          <a:p>
            <a:pPr marL="0" lvl="0" indent="0" algn="l" rtl="0">
              <a:spcBef>
                <a:spcPts val="0"/>
              </a:spcBef>
              <a:spcAft>
                <a:spcPts val="0"/>
              </a:spcAft>
              <a:buNone/>
            </a:pPr>
            <a:endParaRPr/>
          </a:p>
        </p:txBody>
      </p:sp>
      <p:sp>
        <p:nvSpPr>
          <p:cNvPr id="1664" name="Google Shape;166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665" name="Google Shape;1665;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666" name="Google Shape;1666;p138"/>
          <p:cNvSpPr txBox="1"/>
          <p:nvPr/>
        </p:nvSpPr>
        <p:spPr>
          <a:xfrm>
            <a:off x="3834800" y="24583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667" name="Google Shape;1667;p138"/>
          <p:cNvSpPr txBox="1"/>
          <p:nvPr/>
        </p:nvSpPr>
        <p:spPr>
          <a:xfrm>
            <a:off x="421125" y="979150"/>
            <a:ext cx="8396400" cy="206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endParaRPr sz="1600" b="1">
              <a:latin typeface="Roboto"/>
              <a:ea typeface="Roboto"/>
              <a:cs typeface="Roboto"/>
              <a:sym typeface="Roboto"/>
            </a:endParaRPr>
          </a:p>
        </p:txBody>
      </p:sp>
      <p:pic>
        <p:nvPicPr>
          <p:cNvPr id="1668" name="Google Shape;1668;p138"/>
          <p:cNvPicPr preferRelativeResize="0"/>
          <p:nvPr/>
        </p:nvPicPr>
        <p:blipFill>
          <a:blip r:embed="rId3">
            <a:alphaModFix/>
          </a:blip>
          <a:stretch>
            <a:fillRect/>
          </a:stretch>
        </p:blipFill>
        <p:spPr>
          <a:xfrm>
            <a:off x="2783375" y="2181250"/>
            <a:ext cx="3337424" cy="2626756"/>
          </a:xfrm>
          <a:prstGeom prst="rect">
            <a:avLst/>
          </a:prstGeom>
          <a:noFill/>
          <a:ln>
            <a:noFill/>
          </a:ln>
        </p:spPr>
      </p:pic>
      <p:pic>
        <p:nvPicPr>
          <p:cNvPr id="1669" name="Google Shape;1669;p138"/>
          <p:cNvPicPr preferRelativeResize="0"/>
          <p:nvPr/>
        </p:nvPicPr>
        <p:blipFill>
          <a:blip r:embed="rId4">
            <a:alphaModFix/>
          </a:blip>
          <a:stretch>
            <a:fillRect/>
          </a:stretch>
        </p:blipFill>
        <p:spPr>
          <a:xfrm rot="10800000">
            <a:off x="252213" y="795850"/>
            <a:ext cx="8639575" cy="4083400"/>
          </a:xfrm>
          <a:prstGeom prst="rect">
            <a:avLst/>
          </a:prstGeom>
          <a:noFill/>
          <a:ln>
            <a:noFill/>
          </a:ln>
        </p:spPr>
      </p:pic>
      <p:pic>
        <p:nvPicPr>
          <p:cNvPr id="1670" name="Google Shape;1670;p138"/>
          <p:cNvPicPr preferRelativeResize="0"/>
          <p:nvPr/>
        </p:nvPicPr>
        <p:blipFill>
          <a:blip r:embed="rId5">
            <a:alphaModFix/>
          </a:blip>
          <a:stretch>
            <a:fillRect/>
          </a:stretch>
        </p:blipFill>
        <p:spPr>
          <a:xfrm>
            <a:off x="4283622" y="1162336"/>
            <a:ext cx="4455428" cy="3309887"/>
          </a:xfrm>
          <a:prstGeom prst="rect">
            <a:avLst/>
          </a:prstGeom>
          <a:noFill/>
          <a:ln>
            <a:noFill/>
          </a:ln>
        </p:spPr>
      </p:pic>
      <p:pic>
        <p:nvPicPr>
          <p:cNvPr id="1671" name="Google Shape;1671;p138"/>
          <p:cNvPicPr preferRelativeResize="0"/>
          <p:nvPr/>
        </p:nvPicPr>
        <p:blipFill>
          <a:blip r:embed="rId3">
            <a:alphaModFix/>
          </a:blip>
          <a:stretch>
            <a:fillRect/>
          </a:stretch>
        </p:blipFill>
        <p:spPr>
          <a:xfrm>
            <a:off x="421125" y="1162313"/>
            <a:ext cx="3549899" cy="2414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146"/>
          <p:cNvSpPr txBox="1">
            <a:spLocks noGrp="1"/>
          </p:cNvSpPr>
          <p:nvPr>
            <p:ph type="title"/>
          </p:nvPr>
        </p:nvSpPr>
        <p:spPr>
          <a:xfrm>
            <a:off x="-75275" y="0"/>
            <a:ext cx="2321100" cy="7179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Roboto"/>
                <a:ea typeface="Roboto"/>
                <a:cs typeface="Roboto"/>
                <a:sym typeface="Roboto"/>
              </a:rPr>
              <a:t>Lists</a:t>
            </a:r>
            <a:endParaRPr b="1">
              <a:latin typeface="Roboto"/>
              <a:ea typeface="Roboto"/>
              <a:cs typeface="Roboto"/>
              <a:sym typeface="Roboto"/>
            </a:endParaRPr>
          </a:p>
          <a:p>
            <a:pPr marL="0" lvl="0" indent="0" algn="l" rtl="0">
              <a:spcBef>
                <a:spcPts val="0"/>
              </a:spcBef>
              <a:spcAft>
                <a:spcPts val="0"/>
              </a:spcAft>
              <a:buNone/>
            </a:pPr>
            <a:endParaRPr/>
          </a:p>
        </p:txBody>
      </p:sp>
      <p:sp>
        <p:nvSpPr>
          <p:cNvPr id="1729" name="Google Shape;1729;p146"/>
          <p:cNvSpPr txBox="1">
            <a:spLocks noGrp="1"/>
          </p:cNvSpPr>
          <p:nvPr>
            <p:ph type="subTitle" idx="1"/>
          </p:nvPr>
        </p:nvSpPr>
        <p:spPr>
          <a:xfrm>
            <a:off x="159175" y="662275"/>
            <a:ext cx="9144000" cy="5460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b="1"/>
              <a:t>Couple of points to keep in mind before we move forward</a:t>
            </a:r>
            <a:endParaRPr b="1"/>
          </a:p>
        </p:txBody>
      </p:sp>
      <p:sp>
        <p:nvSpPr>
          <p:cNvPr id="1730" name="Google Shape;1730;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731" name="Google Shape;1731;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732" name="Google Shape;1732;p146"/>
          <p:cNvSpPr txBox="1"/>
          <p:nvPr/>
        </p:nvSpPr>
        <p:spPr>
          <a:xfrm>
            <a:off x="751050" y="2190441"/>
            <a:ext cx="23211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733" name="Google Shape;1733;p146"/>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734" name="Google Shape;1734;p146"/>
          <p:cNvSpPr txBox="1"/>
          <p:nvPr/>
        </p:nvSpPr>
        <p:spPr>
          <a:xfrm>
            <a:off x="364525" y="1225175"/>
            <a:ext cx="6561300" cy="3000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Lists are the Python equivalent of arrays in VBA, functioning in much the same way by holding multiple pieces of data within one variable.</a:t>
            </a:r>
            <a:endParaRPr>
              <a:solidFill>
                <a:srgbClr val="24292E"/>
              </a:solidFill>
              <a:highlight>
                <a:srgbClr val="FFFFFF"/>
              </a:highlight>
              <a:latin typeface="Roboto"/>
              <a:ea typeface="Roboto"/>
              <a:cs typeface="Roboto"/>
              <a:sym typeface="Roboto"/>
            </a:endParaRPr>
          </a:p>
          <a:p>
            <a:pPr marL="457200" lvl="0" indent="0" algn="l" rtl="0">
              <a:lnSpc>
                <a:spcPct val="115000"/>
              </a:lnSpc>
              <a:spcBef>
                <a:spcPts val="300"/>
              </a:spcBef>
              <a:spcAft>
                <a:spcPts val="0"/>
              </a:spcAft>
              <a:buNone/>
            </a:pP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Lists can hold multiple types of data inside of them as well. This means that strings, integers, and boolean values can be stored within a single list.</a:t>
            </a:r>
            <a:endParaRPr>
              <a:solidFill>
                <a:srgbClr val="24292E"/>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a:solidFill>
                <a:srgbClr val="24292E"/>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404040"/>
              </a:solidFill>
              <a:highlight>
                <a:schemeClr val="lt2"/>
              </a:highlight>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147"/>
          <p:cNvSpPr txBox="1">
            <a:spLocks noGrp="1"/>
          </p:cNvSpPr>
          <p:nvPr>
            <p:ph type="title"/>
          </p:nvPr>
        </p:nvSpPr>
        <p:spPr>
          <a:xfrm>
            <a:off x="-79300" y="-43600"/>
            <a:ext cx="4340700" cy="7179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Roboto"/>
                <a:ea typeface="Roboto"/>
                <a:cs typeface="Roboto"/>
                <a:sym typeface="Roboto"/>
              </a:rPr>
              <a:t>Lists Methods in Python </a:t>
            </a:r>
            <a:endParaRPr b="1">
              <a:latin typeface="Roboto"/>
              <a:ea typeface="Roboto"/>
              <a:cs typeface="Roboto"/>
              <a:sym typeface="Roboto"/>
            </a:endParaRPr>
          </a:p>
          <a:p>
            <a:pPr marL="0" lvl="0" indent="0" algn="l" rtl="0">
              <a:spcBef>
                <a:spcPts val="0"/>
              </a:spcBef>
              <a:spcAft>
                <a:spcPts val="0"/>
              </a:spcAft>
              <a:buNone/>
            </a:pPr>
            <a:endParaRPr/>
          </a:p>
        </p:txBody>
      </p:sp>
      <p:sp>
        <p:nvSpPr>
          <p:cNvPr id="1740" name="Google Shape;1740;p147"/>
          <p:cNvSpPr txBox="1">
            <a:spLocks noGrp="1"/>
          </p:cNvSpPr>
          <p:nvPr>
            <p:ph type="subTitle" idx="1"/>
          </p:nvPr>
        </p:nvSpPr>
        <p:spPr>
          <a:xfrm>
            <a:off x="159175" y="662275"/>
            <a:ext cx="9144000" cy="5460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b="1"/>
              <a:t>Python has a set of built-in methods that you can use on lists</a:t>
            </a:r>
            <a:endParaRPr b="1"/>
          </a:p>
        </p:txBody>
      </p:sp>
      <p:sp>
        <p:nvSpPr>
          <p:cNvPr id="1741" name="Google Shape;1741;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742" name="Google Shape;1742;p14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743" name="Google Shape;1743;p147"/>
          <p:cNvSpPr txBox="1"/>
          <p:nvPr/>
        </p:nvSpPr>
        <p:spPr>
          <a:xfrm>
            <a:off x="751050" y="2190441"/>
            <a:ext cx="23211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744" name="Google Shape;1744;p147"/>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745" name="Google Shape;1745;p147"/>
          <p:cNvSpPr txBox="1"/>
          <p:nvPr/>
        </p:nvSpPr>
        <p:spPr>
          <a:xfrm>
            <a:off x="468650" y="1155075"/>
            <a:ext cx="4499400" cy="3280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append</a:t>
            </a:r>
            <a:r>
              <a:rPr lang="en">
                <a:solidFill>
                  <a:srgbClr val="24292E"/>
                </a:solidFill>
                <a:highlight>
                  <a:srgbClr val="FFFFFF"/>
                </a:highlight>
                <a:latin typeface="Roboto"/>
                <a:ea typeface="Roboto"/>
                <a:cs typeface="Roboto"/>
                <a:sym typeface="Roboto"/>
              </a:rPr>
              <a:t> method can add elements on to the end of a list.</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index</a:t>
            </a:r>
            <a:r>
              <a:rPr lang="en">
                <a:solidFill>
                  <a:srgbClr val="24292E"/>
                </a:solidFill>
                <a:highlight>
                  <a:srgbClr val="FFFFFF"/>
                </a:highlight>
                <a:latin typeface="Roboto"/>
                <a:ea typeface="Roboto"/>
                <a:cs typeface="Roboto"/>
                <a:sym typeface="Roboto"/>
              </a:rPr>
              <a:t> method returns the numeric location of a given value within a list.</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len</a:t>
            </a:r>
            <a:r>
              <a:rPr lang="en">
                <a:solidFill>
                  <a:srgbClr val="24292E"/>
                </a:solidFill>
                <a:highlight>
                  <a:srgbClr val="FFFFFF"/>
                </a:highlight>
                <a:latin typeface="Roboto"/>
                <a:ea typeface="Roboto"/>
                <a:cs typeface="Roboto"/>
                <a:sym typeface="Roboto"/>
              </a:rPr>
              <a:t> function returns the length of a list.</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remove</a:t>
            </a:r>
            <a:r>
              <a:rPr lang="en">
                <a:solidFill>
                  <a:srgbClr val="24292E"/>
                </a:solidFill>
                <a:highlight>
                  <a:srgbClr val="FFFFFF"/>
                </a:highlight>
                <a:latin typeface="Roboto"/>
                <a:ea typeface="Roboto"/>
                <a:cs typeface="Roboto"/>
                <a:sym typeface="Roboto"/>
              </a:rPr>
              <a:t> method deletes a given value from a list.</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pop</a:t>
            </a:r>
            <a:r>
              <a:rPr lang="en">
                <a:solidFill>
                  <a:srgbClr val="24292E"/>
                </a:solidFill>
                <a:highlight>
                  <a:srgbClr val="FFFFFF"/>
                </a:highlight>
                <a:latin typeface="Roboto"/>
                <a:ea typeface="Roboto"/>
                <a:cs typeface="Roboto"/>
                <a:sym typeface="Roboto"/>
              </a:rPr>
              <a:t> method can be used to remove a value by index.</a:t>
            </a:r>
            <a:endParaRPr>
              <a:solidFill>
                <a:srgbClr val="24292E"/>
              </a:solidFill>
              <a:highlight>
                <a:srgbClr val="FFFFFF"/>
              </a:highlight>
              <a:latin typeface="Roboto"/>
              <a:ea typeface="Roboto"/>
              <a:cs typeface="Roboto"/>
              <a:sym typeface="Roboto"/>
            </a:endParaRPr>
          </a:p>
        </p:txBody>
      </p:sp>
      <p:pic>
        <p:nvPicPr>
          <p:cNvPr id="1746" name="Google Shape;1746;p147"/>
          <p:cNvPicPr preferRelativeResize="0"/>
          <p:nvPr/>
        </p:nvPicPr>
        <p:blipFill>
          <a:blip r:embed="rId3">
            <a:alphaModFix/>
          </a:blip>
          <a:stretch>
            <a:fillRect/>
          </a:stretch>
        </p:blipFill>
        <p:spPr>
          <a:xfrm>
            <a:off x="5504775" y="1268062"/>
            <a:ext cx="2927150" cy="29142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148"/>
          <p:cNvSpPr txBox="1">
            <a:spLocks noGrp="1"/>
          </p:cNvSpPr>
          <p:nvPr>
            <p:ph type="title"/>
          </p:nvPr>
        </p:nvSpPr>
        <p:spPr>
          <a:xfrm>
            <a:off x="-127875" y="0"/>
            <a:ext cx="1973700" cy="7179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Roboto"/>
                <a:ea typeface="Roboto"/>
                <a:cs typeface="Roboto"/>
                <a:sym typeface="Roboto"/>
              </a:rPr>
              <a:t>Tuples</a:t>
            </a:r>
            <a:endParaRPr b="1">
              <a:latin typeface="Roboto"/>
              <a:ea typeface="Roboto"/>
              <a:cs typeface="Roboto"/>
              <a:sym typeface="Roboto"/>
            </a:endParaRPr>
          </a:p>
          <a:p>
            <a:pPr marL="0" lvl="0" indent="0" algn="l" rtl="0">
              <a:spcBef>
                <a:spcPts val="0"/>
              </a:spcBef>
              <a:spcAft>
                <a:spcPts val="0"/>
              </a:spcAft>
              <a:buNone/>
            </a:pPr>
            <a:endParaRPr/>
          </a:p>
        </p:txBody>
      </p:sp>
      <p:sp>
        <p:nvSpPr>
          <p:cNvPr id="1752" name="Google Shape;1752;p148"/>
          <p:cNvSpPr txBox="1">
            <a:spLocks noGrp="1"/>
          </p:cNvSpPr>
          <p:nvPr>
            <p:ph type="subTitle" idx="1"/>
          </p:nvPr>
        </p:nvSpPr>
        <p:spPr>
          <a:xfrm>
            <a:off x="159175" y="662275"/>
            <a:ext cx="9144000" cy="5460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b="1"/>
              <a:t>Tuples are functionally similar to lists in what they can store but are immutable</a:t>
            </a:r>
            <a:endParaRPr b="1"/>
          </a:p>
        </p:txBody>
      </p:sp>
      <p:sp>
        <p:nvSpPr>
          <p:cNvPr id="1753" name="Google Shape;1753;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754" name="Google Shape;1754;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755" name="Google Shape;1755;p148"/>
          <p:cNvSpPr txBox="1"/>
          <p:nvPr/>
        </p:nvSpPr>
        <p:spPr>
          <a:xfrm>
            <a:off x="751050" y="2190441"/>
            <a:ext cx="23211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756" name="Google Shape;1756;p148"/>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757" name="Google Shape;1757;p148"/>
          <p:cNvSpPr txBox="1"/>
          <p:nvPr/>
        </p:nvSpPr>
        <p:spPr>
          <a:xfrm>
            <a:off x="364525" y="1225175"/>
            <a:ext cx="6561300" cy="1760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While lists in Python can be modified after their creation, tuples can never be modified after their declaration.</a:t>
            </a:r>
            <a:endParaRPr>
              <a:solidFill>
                <a:srgbClr val="24292E"/>
              </a:solidFill>
              <a:highlight>
                <a:srgbClr val="FFFFFF"/>
              </a:highlight>
              <a:latin typeface="Roboto"/>
              <a:ea typeface="Roboto"/>
              <a:cs typeface="Roboto"/>
              <a:sym typeface="Roboto"/>
            </a:endParaRPr>
          </a:p>
          <a:p>
            <a:pPr marL="457200" lvl="0" indent="0" algn="l" rtl="0">
              <a:lnSpc>
                <a:spcPct val="115000"/>
              </a:lnSpc>
              <a:spcBef>
                <a:spcPts val="0"/>
              </a:spcBef>
              <a:spcAft>
                <a:spcPts val="0"/>
              </a:spcAft>
              <a:buNone/>
            </a:pP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Tuples tend to be more efficient to navigate through than lists and also protect the data stored within from being changed.</a:t>
            </a:r>
            <a:endParaRPr>
              <a:solidFill>
                <a:srgbClr val="24292E"/>
              </a:solidFill>
              <a:highlight>
                <a:srgbClr val="FFFFFF"/>
              </a:highlight>
              <a:latin typeface="Roboto"/>
              <a:ea typeface="Roboto"/>
              <a:cs typeface="Roboto"/>
              <a:sym typeface="Roboto"/>
            </a:endParaRPr>
          </a:p>
          <a:p>
            <a:pPr marL="457200" lvl="0" indent="0" algn="l" rtl="0">
              <a:lnSpc>
                <a:spcPct val="115000"/>
              </a:lnSpc>
              <a:spcBef>
                <a:spcPts val="300"/>
              </a:spcBef>
              <a:spcAft>
                <a:spcPts val="0"/>
              </a:spcAft>
              <a:buNone/>
            </a:pPr>
            <a:endParaRPr>
              <a:solidFill>
                <a:srgbClr val="24292E"/>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a:solidFill>
                <a:srgbClr val="24292E"/>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404040"/>
              </a:solidFill>
              <a:highlight>
                <a:schemeClr val="lt2"/>
              </a:highlight>
              <a:latin typeface="Consolas"/>
              <a:ea typeface="Consolas"/>
              <a:cs typeface="Consolas"/>
              <a:sym typeface="Consolas"/>
            </a:endParaRPr>
          </a:p>
        </p:txBody>
      </p:sp>
      <p:pic>
        <p:nvPicPr>
          <p:cNvPr id="1758" name="Google Shape;1758;p148"/>
          <p:cNvPicPr preferRelativeResize="0"/>
          <p:nvPr/>
        </p:nvPicPr>
        <p:blipFill>
          <a:blip r:embed="rId3">
            <a:alphaModFix/>
          </a:blip>
          <a:stretch>
            <a:fillRect/>
          </a:stretch>
        </p:blipFill>
        <p:spPr>
          <a:xfrm>
            <a:off x="898600" y="3084125"/>
            <a:ext cx="7534275" cy="742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Roboto"/>
                <a:ea typeface="Roboto"/>
                <a:cs typeface="Roboto"/>
                <a:sym typeface="Roboto"/>
              </a:rPr>
              <a:t>Class Objectives</a:t>
            </a:r>
            <a:endParaRPr b="1">
              <a:latin typeface="Roboto"/>
              <a:ea typeface="Roboto"/>
              <a:cs typeface="Roboto"/>
              <a:sym typeface="Roboto"/>
            </a:endParaRPr>
          </a:p>
        </p:txBody>
      </p:sp>
      <p:sp>
        <p:nvSpPr>
          <p:cNvPr id="1353" name="Google Shape;1353;p10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b="1"/>
              <a:t>By the end of today’s class you will be able to:</a:t>
            </a:r>
            <a:endParaRPr b="1"/>
          </a:p>
        </p:txBody>
      </p:sp>
      <p:sp>
        <p:nvSpPr>
          <p:cNvPr id="1354" name="Google Shape;1354;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355" name="Google Shape;1355;p10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356" name="Google Shape;1356;p103"/>
          <p:cNvSpPr txBox="1">
            <a:spLocks noGrp="1"/>
          </p:cNvSpPr>
          <p:nvPr>
            <p:ph type="subTitle" idx="3"/>
          </p:nvPr>
        </p:nvSpPr>
        <p:spPr>
          <a:xfrm>
            <a:off x="12300" y="1475250"/>
            <a:ext cx="7729800" cy="452400"/>
          </a:xfrm>
          <a:prstGeom prst="rect">
            <a:avLst/>
          </a:prstGeom>
        </p:spPr>
        <p:txBody>
          <a:bodyPr spcFirstLastPara="1" wrap="square" lIns="1554475" tIns="0" rIns="457200" bIns="0" anchor="ctr" anchorCtr="0">
            <a:noAutofit/>
          </a:bodyPr>
          <a:lstStyle/>
          <a:p>
            <a:pPr marL="0" lvl="0" indent="0" algn="l" rtl="0">
              <a:spcBef>
                <a:spcPts val="0"/>
              </a:spcBef>
              <a:spcAft>
                <a:spcPts val="1600"/>
              </a:spcAft>
              <a:buClr>
                <a:schemeClr val="dk1"/>
              </a:buClr>
              <a:buSzPts val="1100"/>
              <a:buFont typeface="Arial"/>
              <a:buNone/>
            </a:pPr>
            <a:br>
              <a:rPr lang="en">
                <a:solidFill>
                  <a:schemeClr val="dk1"/>
                </a:solidFill>
              </a:rPr>
            </a:br>
            <a:r>
              <a:rPr lang="en">
                <a:solidFill>
                  <a:schemeClr val="dk1"/>
                </a:solidFill>
              </a:rPr>
              <a:t>Perform Python 3 installation.</a:t>
            </a:r>
            <a:endParaRPr>
              <a:solidFill>
                <a:schemeClr val="dk1"/>
              </a:solidFill>
            </a:endParaRPr>
          </a:p>
        </p:txBody>
      </p:sp>
      <p:sp>
        <p:nvSpPr>
          <p:cNvPr id="1357" name="Google Shape;1357;p103"/>
          <p:cNvSpPr txBox="1">
            <a:spLocks noGrp="1"/>
          </p:cNvSpPr>
          <p:nvPr>
            <p:ph type="subTitle" idx="4"/>
          </p:nvPr>
        </p:nvSpPr>
        <p:spPr>
          <a:xfrm>
            <a:off x="-12300" y="23621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1600"/>
              </a:spcAft>
              <a:buNone/>
            </a:pPr>
            <a:r>
              <a:rPr lang="en">
                <a:solidFill>
                  <a:schemeClr val="dk1"/>
                </a:solidFill>
              </a:rPr>
              <a:t>Navigate thru folders and files via terminal / git-bash.</a:t>
            </a:r>
            <a:endParaRPr/>
          </a:p>
        </p:txBody>
      </p:sp>
      <p:sp>
        <p:nvSpPr>
          <p:cNvPr id="1358" name="Google Shape;1358;p103"/>
          <p:cNvSpPr txBox="1">
            <a:spLocks noGrp="1"/>
          </p:cNvSpPr>
          <p:nvPr>
            <p:ph type="subTitle" idx="5"/>
          </p:nvPr>
        </p:nvSpPr>
        <p:spPr>
          <a:xfrm>
            <a:off x="12300" y="3241225"/>
            <a:ext cx="8114700" cy="533700"/>
          </a:xfrm>
          <a:prstGeom prst="rect">
            <a:avLst/>
          </a:prstGeom>
        </p:spPr>
        <p:txBody>
          <a:bodyPr spcFirstLastPara="1" wrap="square" lIns="1554475" tIns="0" rIns="457200" bIns="0" anchor="ctr" anchorCtr="0">
            <a:noAutofit/>
          </a:bodyPr>
          <a:lstStyle/>
          <a:p>
            <a:pPr marL="0" lvl="0" indent="0" algn="l" rtl="0">
              <a:spcBef>
                <a:spcPts val="0"/>
              </a:spcBef>
              <a:spcAft>
                <a:spcPts val="1600"/>
              </a:spcAft>
              <a:buClr>
                <a:schemeClr val="dk1"/>
              </a:buClr>
              <a:buSzPts val="1100"/>
              <a:buFont typeface="Arial"/>
              <a:buNone/>
            </a:pPr>
            <a:r>
              <a:rPr lang="en">
                <a:solidFill>
                  <a:schemeClr val="dk1"/>
                </a:solidFill>
              </a:rPr>
              <a:t>Create Python scripts and run them in terminal /git-bash.</a:t>
            </a:r>
            <a:endParaRPr>
              <a:solidFill>
                <a:schemeClr val="dk1"/>
              </a:solidFill>
            </a:endParaRPr>
          </a:p>
        </p:txBody>
      </p:sp>
      <p:sp>
        <p:nvSpPr>
          <p:cNvPr id="1359" name="Google Shape;1359;p103"/>
          <p:cNvSpPr txBox="1"/>
          <p:nvPr/>
        </p:nvSpPr>
        <p:spPr>
          <a:xfrm>
            <a:off x="1369675" y="4047125"/>
            <a:ext cx="75000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Clr>
                <a:schemeClr val="dk1"/>
              </a:buClr>
              <a:buSzPts val="1100"/>
              <a:buFont typeface="Arial"/>
              <a:buNone/>
            </a:pPr>
            <a:r>
              <a:rPr lang="en" sz="1800">
                <a:solidFill>
                  <a:schemeClr val="dk1"/>
                </a:solidFill>
                <a:latin typeface="Roboto"/>
                <a:ea typeface="Roboto"/>
                <a:cs typeface="Roboto"/>
                <a:sym typeface="Roboto"/>
              </a:rPr>
              <a:t>  Understand basic programming concepts in Python.</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latin typeface="Roboto"/>
                <a:ea typeface="Roboto"/>
                <a:cs typeface="Roboto"/>
                <a:sym typeface="Roboto"/>
              </a:rPr>
              <a:t>Loops </a:t>
            </a:r>
            <a:endParaRPr b="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b="1">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01" name="Google Shape;1801;p154"/>
          <p:cNvSpPr txBox="1">
            <a:spLocks noGrp="1"/>
          </p:cNvSpPr>
          <p:nvPr>
            <p:ph type="subTitle" idx="1"/>
          </p:nvPr>
        </p:nvSpPr>
        <p:spPr>
          <a:xfrm>
            <a:off x="0" y="675975"/>
            <a:ext cx="9144000" cy="454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    Loops is also a concept we covered during VBA! </a:t>
            </a:r>
            <a:endParaRPr b="1"/>
          </a:p>
          <a:p>
            <a:pPr marL="0" lvl="0" indent="0" algn="l" rtl="0">
              <a:spcBef>
                <a:spcPts val="1600"/>
              </a:spcBef>
              <a:spcAft>
                <a:spcPts val="1600"/>
              </a:spcAft>
              <a:buClr>
                <a:schemeClr val="dk1"/>
              </a:buClr>
              <a:buSzPts val="1100"/>
              <a:buFont typeface="Arial"/>
              <a:buNone/>
            </a:pPr>
            <a:endParaRPr b="1"/>
          </a:p>
        </p:txBody>
      </p:sp>
      <p:sp>
        <p:nvSpPr>
          <p:cNvPr id="1802" name="Google Shape;1802;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803" name="Google Shape;1803;p1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804" name="Google Shape;1804;p154"/>
          <p:cNvSpPr txBox="1"/>
          <p:nvPr/>
        </p:nvSpPr>
        <p:spPr>
          <a:xfrm>
            <a:off x="751050" y="2190441"/>
            <a:ext cx="23211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805" name="Google Shape;1805;p154"/>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
        <p:nvSpPr>
          <p:cNvPr id="1806" name="Google Shape;1806;p154"/>
          <p:cNvSpPr txBox="1"/>
          <p:nvPr/>
        </p:nvSpPr>
        <p:spPr>
          <a:xfrm>
            <a:off x="272350" y="1130175"/>
            <a:ext cx="4189200" cy="3351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The variable x is created within the loop statement and could theoretically take on any name so long as it is unique.</a:t>
            </a:r>
            <a:endParaRPr>
              <a:solidFill>
                <a:srgbClr val="24292E"/>
              </a:solidFill>
              <a:highlight>
                <a:schemeClr val="lt1"/>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When looping through a range of numbers, Python will halt the loop one number before the final number. For example, when looping from 0 to 5, the code will run five times, but x will only ever be printed as 0 through 4.</a:t>
            </a:r>
            <a:endParaRPr>
              <a:solidFill>
                <a:srgbClr val="24292E"/>
              </a:solidFill>
              <a:highlight>
                <a:schemeClr val="lt1"/>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When provided with a single number, range() will always start the loop at 0. When provided with two numbers, however, the code will loop from the first number until it reaches one less than the second number.</a:t>
            </a:r>
            <a:endParaRPr/>
          </a:p>
        </p:txBody>
      </p:sp>
      <p:pic>
        <p:nvPicPr>
          <p:cNvPr id="1807" name="Google Shape;1807;p154"/>
          <p:cNvPicPr preferRelativeResize="0"/>
          <p:nvPr/>
        </p:nvPicPr>
        <p:blipFill>
          <a:blip r:embed="rId3">
            <a:alphaModFix/>
          </a:blip>
          <a:stretch>
            <a:fillRect/>
          </a:stretch>
        </p:blipFill>
        <p:spPr>
          <a:xfrm>
            <a:off x="4571988" y="1545288"/>
            <a:ext cx="4486275" cy="240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latin typeface="Roboto"/>
                <a:ea typeface="Roboto"/>
                <a:cs typeface="Roboto"/>
                <a:sym typeface="Roboto"/>
              </a:rPr>
              <a:t>Looping through strings</a:t>
            </a:r>
            <a:endParaRPr b="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b="1">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13" name="Google Shape;1813;p155"/>
          <p:cNvSpPr txBox="1">
            <a:spLocks noGrp="1"/>
          </p:cNvSpPr>
          <p:nvPr>
            <p:ph type="subTitle" idx="1"/>
          </p:nvPr>
        </p:nvSpPr>
        <p:spPr>
          <a:xfrm>
            <a:off x="0" y="675975"/>
            <a:ext cx="9144000" cy="454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    Python can also loop through all of the letters within a string</a:t>
            </a:r>
            <a:endParaRPr b="1"/>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1600"/>
              </a:spcAft>
              <a:buClr>
                <a:schemeClr val="dk1"/>
              </a:buClr>
              <a:buSzPts val="1100"/>
              <a:buFont typeface="Arial"/>
              <a:buNone/>
            </a:pPr>
            <a:endParaRPr b="1"/>
          </a:p>
        </p:txBody>
      </p:sp>
      <p:sp>
        <p:nvSpPr>
          <p:cNvPr id="1814" name="Google Shape;1814;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815" name="Google Shape;1815;p1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816" name="Google Shape;1816;p155"/>
          <p:cNvSpPr txBox="1"/>
          <p:nvPr/>
        </p:nvSpPr>
        <p:spPr>
          <a:xfrm>
            <a:off x="609525" y="1178075"/>
            <a:ext cx="6564300" cy="454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latin typeface="Roboto"/>
                <a:ea typeface="Roboto"/>
                <a:cs typeface="Roboto"/>
                <a:sym typeface="Roboto"/>
              </a:rPr>
              <a:t>The syntax is</a:t>
            </a:r>
            <a:r>
              <a:rPr lang="en">
                <a:solidFill>
                  <a:schemeClr val="dk1"/>
                </a:solidFill>
              </a:rPr>
              <a:t> </a:t>
            </a:r>
            <a:r>
              <a:rPr lang="en" sz="1200">
                <a:solidFill>
                  <a:srgbClr val="404040"/>
                </a:solidFill>
                <a:highlight>
                  <a:schemeClr val="lt2"/>
                </a:highlight>
                <a:latin typeface="Consolas"/>
                <a:ea typeface="Consolas"/>
                <a:cs typeface="Consolas"/>
                <a:sym typeface="Consolas"/>
              </a:rPr>
              <a:t>for &lt;variable&gt; in &lt;string&gt;:</a:t>
            </a:r>
            <a:endParaRPr sz="1600" b="1">
              <a:latin typeface="Roboto"/>
              <a:ea typeface="Roboto"/>
              <a:cs typeface="Roboto"/>
              <a:sym typeface="Roboto"/>
            </a:endParaRPr>
          </a:p>
        </p:txBody>
      </p:sp>
      <p:sp>
        <p:nvSpPr>
          <p:cNvPr id="1817" name="Google Shape;1817;p155"/>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pic>
        <p:nvPicPr>
          <p:cNvPr id="1818" name="Google Shape;1818;p155"/>
          <p:cNvPicPr preferRelativeResize="0"/>
          <p:nvPr/>
        </p:nvPicPr>
        <p:blipFill>
          <a:blip r:embed="rId3">
            <a:alphaModFix/>
          </a:blip>
          <a:stretch>
            <a:fillRect/>
          </a:stretch>
        </p:blipFill>
        <p:spPr>
          <a:xfrm>
            <a:off x="1164775" y="1680163"/>
            <a:ext cx="4376979" cy="1527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1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latin typeface="Roboto"/>
                <a:ea typeface="Roboto"/>
                <a:cs typeface="Roboto"/>
                <a:sym typeface="Roboto"/>
              </a:rPr>
              <a:t>Looping through lists</a:t>
            </a:r>
            <a:endParaRPr b="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b="1">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24" name="Google Shape;1824;p156"/>
          <p:cNvSpPr txBox="1">
            <a:spLocks noGrp="1"/>
          </p:cNvSpPr>
          <p:nvPr>
            <p:ph type="subTitle" idx="1"/>
          </p:nvPr>
        </p:nvSpPr>
        <p:spPr>
          <a:xfrm>
            <a:off x="0" y="675975"/>
            <a:ext cx="9144000" cy="454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    Python can also loop through all of the values within a list</a:t>
            </a:r>
            <a:endParaRPr b="1"/>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1600"/>
              </a:spcAft>
              <a:buClr>
                <a:schemeClr val="dk1"/>
              </a:buClr>
              <a:buSzPts val="1100"/>
              <a:buFont typeface="Arial"/>
              <a:buNone/>
            </a:pPr>
            <a:endParaRPr b="1"/>
          </a:p>
        </p:txBody>
      </p:sp>
      <p:sp>
        <p:nvSpPr>
          <p:cNvPr id="1825" name="Google Shape;1825;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1826" name="Google Shape;1826;p1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827" name="Google Shape;1827;p156"/>
          <p:cNvSpPr txBox="1"/>
          <p:nvPr/>
        </p:nvSpPr>
        <p:spPr>
          <a:xfrm>
            <a:off x="609525" y="1178075"/>
            <a:ext cx="6564300" cy="454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latin typeface="Roboto"/>
                <a:ea typeface="Roboto"/>
                <a:cs typeface="Roboto"/>
                <a:sym typeface="Roboto"/>
              </a:rPr>
              <a:t>The syntax is</a:t>
            </a:r>
            <a:r>
              <a:rPr lang="en">
                <a:solidFill>
                  <a:schemeClr val="dk1"/>
                </a:solidFill>
              </a:rPr>
              <a:t> </a:t>
            </a:r>
            <a:r>
              <a:rPr lang="en" sz="1200">
                <a:solidFill>
                  <a:srgbClr val="404040"/>
                </a:solidFill>
                <a:highlight>
                  <a:schemeClr val="lt2"/>
                </a:highlight>
                <a:latin typeface="Consolas"/>
                <a:ea typeface="Consolas"/>
                <a:cs typeface="Consolas"/>
                <a:sym typeface="Consolas"/>
              </a:rPr>
              <a:t>for &lt;variable&gt; in &lt;list&gt;:</a:t>
            </a:r>
            <a:endParaRPr>
              <a:solidFill>
                <a:schemeClr val="dk1"/>
              </a:solidFill>
            </a:endParaRPr>
          </a:p>
          <a:p>
            <a:pPr marL="0" lvl="0" indent="0" algn="l" rtl="0">
              <a:spcBef>
                <a:spcPts val="0"/>
              </a:spcBef>
              <a:spcAft>
                <a:spcPts val="0"/>
              </a:spcAft>
              <a:buNone/>
            </a:pPr>
            <a:endParaRPr>
              <a:solidFill>
                <a:schemeClr val="dk1"/>
              </a:solidFill>
              <a:latin typeface="Roboto"/>
              <a:ea typeface="Roboto"/>
              <a:cs typeface="Roboto"/>
              <a:sym typeface="Roboto"/>
            </a:endParaRPr>
          </a:p>
        </p:txBody>
      </p:sp>
      <p:sp>
        <p:nvSpPr>
          <p:cNvPr id="1828" name="Google Shape;1828;p156"/>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pic>
        <p:nvPicPr>
          <p:cNvPr id="1829" name="Google Shape;1829;p156"/>
          <p:cNvPicPr preferRelativeResize="0"/>
          <p:nvPr/>
        </p:nvPicPr>
        <p:blipFill>
          <a:blip r:embed="rId3">
            <a:alphaModFix/>
          </a:blip>
          <a:stretch>
            <a:fillRect/>
          </a:stretch>
        </p:blipFill>
        <p:spPr>
          <a:xfrm>
            <a:off x="1170550" y="1680175"/>
            <a:ext cx="4370499" cy="1527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latin typeface="Roboto"/>
                <a:ea typeface="Roboto"/>
                <a:cs typeface="Roboto"/>
                <a:sym typeface="Roboto"/>
              </a:rPr>
              <a:t>While loops </a:t>
            </a:r>
            <a:endParaRPr b="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b="1">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35" name="Google Shape;1835;p157"/>
          <p:cNvSpPr txBox="1">
            <a:spLocks noGrp="1"/>
          </p:cNvSpPr>
          <p:nvPr>
            <p:ph type="subTitle" idx="1"/>
          </p:nvPr>
        </p:nvSpPr>
        <p:spPr>
          <a:xfrm>
            <a:off x="0" y="675975"/>
            <a:ext cx="9144000" cy="454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    Just like a for loop but will continue looping for as long as a condition is met</a:t>
            </a:r>
            <a:endParaRPr b="1"/>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1600"/>
              </a:spcAft>
              <a:buClr>
                <a:schemeClr val="dk1"/>
              </a:buClr>
              <a:buSzPts val="1100"/>
              <a:buFont typeface="Arial"/>
              <a:buNone/>
            </a:pPr>
            <a:endParaRPr b="1"/>
          </a:p>
        </p:txBody>
      </p:sp>
      <p:sp>
        <p:nvSpPr>
          <p:cNvPr id="1836" name="Google Shape;1836;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837" name="Google Shape;1837;p1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838" name="Google Shape;1838;p157"/>
          <p:cNvSpPr txBox="1"/>
          <p:nvPr/>
        </p:nvSpPr>
        <p:spPr>
          <a:xfrm>
            <a:off x="3821050" y="2366225"/>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pic>
        <p:nvPicPr>
          <p:cNvPr id="1839" name="Google Shape;1839;p157"/>
          <p:cNvPicPr preferRelativeResize="0"/>
          <p:nvPr/>
        </p:nvPicPr>
        <p:blipFill>
          <a:blip r:embed="rId3">
            <a:alphaModFix/>
          </a:blip>
          <a:stretch>
            <a:fillRect/>
          </a:stretch>
        </p:blipFill>
        <p:spPr>
          <a:xfrm>
            <a:off x="1116126" y="1647525"/>
            <a:ext cx="4370501" cy="1527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07"/>
          <p:cNvSpPr txBox="1">
            <a:spLocks noGrp="1"/>
          </p:cNvSpPr>
          <p:nvPr>
            <p:ph type="title"/>
          </p:nvPr>
        </p:nvSpPr>
        <p:spPr>
          <a:xfrm>
            <a:off x="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Roboto"/>
                <a:ea typeface="Roboto"/>
                <a:cs typeface="Roboto"/>
                <a:sym typeface="Roboto"/>
              </a:rPr>
              <a:t>Some basic commands </a:t>
            </a:r>
            <a:endParaRPr b="1">
              <a:latin typeface="Roboto"/>
              <a:ea typeface="Roboto"/>
              <a:cs typeface="Roboto"/>
              <a:sym typeface="Roboto"/>
            </a:endParaRPr>
          </a:p>
        </p:txBody>
      </p:sp>
      <p:sp>
        <p:nvSpPr>
          <p:cNvPr id="1387" name="Google Shape;1387;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388" name="Google Shape;1388;p10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389" name="Google Shape;1389;p107"/>
          <p:cNvSpPr txBox="1"/>
          <p:nvPr/>
        </p:nvSpPr>
        <p:spPr>
          <a:xfrm>
            <a:off x="389375" y="926100"/>
            <a:ext cx="7358100" cy="3291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cd</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(Changes the directory).</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cd ~</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(Changes to the home directory).</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cd ..</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(Moves up one directory).</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ls</a:t>
            </a:r>
            <a:r>
              <a:rPr lang="en">
                <a:solidFill>
                  <a:srgbClr val="24292E"/>
                </a:solidFill>
                <a:highlight>
                  <a:srgbClr val="FFFFFF"/>
                </a:highlight>
                <a:latin typeface="Roboto"/>
                <a:ea typeface="Roboto"/>
                <a:cs typeface="Roboto"/>
                <a:sym typeface="Roboto"/>
              </a:rPr>
              <a:t> (Lists files in the folder).</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pwd</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(Shows the current directory).</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Mkdir &lt;FOLDERNAME&gt;</a:t>
            </a:r>
            <a:r>
              <a:rPr lang="en">
                <a:solidFill>
                  <a:srgbClr val="24292E"/>
                </a:solidFill>
                <a:highlight>
                  <a:srgbClr val="FFFFFF"/>
                </a:highlight>
                <a:latin typeface="Consolas"/>
                <a:ea typeface="Consolas"/>
                <a:cs typeface="Consolas"/>
                <a:sym typeface="Consolas"/>
              </a:rPr>
              <a:t> </a:t>
            </a:r>
            <a:r>
              <a:rPr lang="en">
                <a:solidFill>
                  <a:srgbClr val="24292E"/>
                </a:solidFill>
                <a:highlight>
                  <a:srgbClr val="FFFFFF"/>
                </a:highlight>
                <a:latin typeface="Roboto"/>
                <a:ea typeface="Roboto"/>
                <a:cs typeface="Roboto"/>
                <a:sym typeface="Roboto"/>
              </a:rPr>
              <a:t>(Creates a new directory with the FOLDERNAME)</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touch &lt;FOLDERNAME&gt;</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(Creates a new file with the FILENAME).</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rm &lt;FOLDERNAME&gt;</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(Deletes a file).</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rm -r</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(Deletes a folder, make sure to note the -r).</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open .</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(Opens the current folder on Macs).</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explorer .</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(Opens the current folder on GitBash).</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open &lt;FILENAME&gt;</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(Opens a specific file on Macs).</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explorer &lt;FILENAME&gt;</a:t>
            </a:r>
            <a:r>
              <a:rPr lang="en">
                <a:solidFill>
                  <a:srgbClr val="24292E"/>
                </a:solidFill>
                <a:highlight>
                  <a:srgbClr val="FFFFFF"/>
                </a:highlight>
                <a:latin typeface="Roboto"/>
                <a:ea typeface="Roboto"/>
                <a:cs typeface="Roboto"/>
                <a:sym typeface="Roboto"/>
              </a:rPr>
              <a:t> (Opens a specific file on GitBash).</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09"/>
          <p:cNvSpPr txBox="1">
            <a:spLocks noGrp="1"/>
          </p:cNvSpPr>
          <p:nvPr>
            <p:ph type="title"/>
          </p:nvPr>
        </p:nvSpPr>
        <p:spPr>
          <a:xfrm>
            <a:off x="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Roboto"/>
                <a:ea typeface="Roboto"/>
                <a:cs typeface="Roboto"/>
                <a:sym typeface="Roboto"/>
              </a:rPr>
              <a:t>Common Commands </a:t>
            </a:r>
            <a:endParaRPr b="1">
              <a:latin typeface="Roboto"/>
              <a:ea typeface="Roboto"/>
              <a:cs typeface="Roboto"/>
              <a:sym typeface="Roboto"/>
            </a:endParaRPr>
          </a:p>
        </p:txBody>
      </p:sp>
      <p:sp>
        <p:nvSpPr>
          <p:cNvPr id="1403" name="Google Shape;1403;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1404" name="Google Shape;1404;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405" name="Google Shape;1405;p109"/>
          <p:cNvSpPr txBox="1"/>
          <p:nvPr/>
        </p:nvSpPr>
        <p:spPr>
          <a:xfrm>
            <a:off x="198075" y="1175525"/>
            <a:ext cx="8409600" cy="309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endParaRPr/>
          </a:p>
        </p:txBody>
      </p:sp>
      <p:pic>
        <p:nvPicPr>
          <p:cNvPr id="1406" name="Google Shape;1406;p109"/>
          <p:cNvPicPr preferRelativeResize="0"/>
          <p:nvPr/>
        </p:nvPicPr>
        <p:blipFill>
          <a:blip r:embed="rId3">
            <a:alphaModFix/>
          </a:blip>
          <a:stretch>
            <a:fillRect/>
          </a:stretch>
        </p:blipFill>
        <p:spPr>
          <a:xfrm>
            <a:off x="443377" y="967000"/>
            <a:ext cx="5755725" cy="1519850"/>
          </a:xfrm>
          <a:prstGeom prst="rect">
            <a:avLst/>
          </a:prstGeom>
          <a:noFill/>
          <a:ln>
            <a:noFill/>
          </a:ln>
        </p:spPr>
      </p:pic>
      <p:pic>
        <p:nvPicPr>
          <p:cNvPr id="1407" name="Google Shape;1407;p109"/>
          <p:cNvPicPr preferRelativeResize="0"/>
          <p:nvPr/>
        </p:nvPicPr>
        <p:blipFill>
          <a:blip r:embed="rId4">
            <a:alphaModFix/>
          </a:blip>
          <a:stretch>
            <a:fillRect/>
          </a:stretch>
        </p:blipFill>
        <p:spPr>
          <a:xfrm>
            <a:off x="443375" y="2920150"/>
            <a:ext cx="5755725" cy="6427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441" name="Google Shape;1441;p11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442" name="Google Shape;1442;p11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
        <p:nvSpPr>
          <p:cNvPr id="1443" name="Google Shape;1443;p11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Everyone Do:</a:t>
            </a:r>
            <a:r>
              <a:rPr lang="en" sz="3000" b="1"/>
              <a:t> Check Anaconda installation</a:t>
            </a:r>
            <a:endParaRPr sz="3000" b="1">
              <a:solidFill>
                <a:schemeClr val="dk1"/>
              </a:solidFill>
            </a:endParaRPr>
          </a:p>
          <a:p>
            <a:pPr marL="0" lvl="0" indent="0" algn="l" rtl="0">
              <a:spcBef>
                <a:spcPts val="0"/>
              </a:spcBef>
              <a:spcAft>
                <a:spcPts val="0"/>
              </a:spcAft>
              <a:buNone/>
            </a:pPr>
            <a:endParaRPr sz="1900">
              <a:latin typeface="Roboto Light"/>
              <a:ea typeface="Roboto Light"/>
              <a:cs typeface="Roboto Light"/>
              <a:sym typeface="Roboto Light"/>
            </a:endParaRPr>
          </a:p>
          <a:p>
            <a:pPr marL="0" lvl="0" indent="0" algn="l" rtl="0">
              <a:spcBef>
                <a:spcPts val="0"/>
              </a:spcBef>
              <a:spcAft>
                <a:spcPts val="0"/>
              </a:spcAft>
              <a:buNone/>
            </a:pPr>
            <a:r>
              <a:rPr lang="en" sz="1900">
                <a:latin typeface="Roboto Light"/>
                <a:ea typeface="Roboto Light"/>
                <a:cs typeface="Roboto Light"/>
                <a:sym typeface="Roboto Light"/>
              </a:rPr>
              <a:t>In this activity, we will check if Anaconda is properly installed.</a:t>
            </a:r>
            <a:endParaRPr sz="19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115"/>
          <p:cNvSpPr txBox="1">
            <a:spLocks noGrp="1"/>
          </p:cNvSpPr>
          <p:nvPr>
            <p:ph type="body" idx="3"/>
          </p:nvPr>
        </p:nvSpPr>
        <p:spPr>
          <a:xfrm>
            <a:off x="229325" y="751800"/>
            <a:ext cx="7816800" cy="44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Check if Anaconda is properly installed </a:t>
            </a:r>
            <a:endParaRPr b="1"/>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1600"/>
              </a:spcAft>
              <a:buClr>
                <a:schemeClr val="dk1"/>
              </a:buClr>
              <a:buSzPts val="1100"/>
              <a:buFont typeface="Arial"/>
              <a:buNone/>
            </a:pPr>
            <a:endParaRPr b="1"/>
          </a:p>
        </p:txBody>
      </p:sp>
      <p:sp>
        <p:nvSpPr>
          <p:cNvPr id="1449" name="Google Shape;144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latin typeface="Roboto"/>
                <a:ea typeface="Roboto"/>
                <a:cs typeface="Roboto"/>
                <a:sym typeface="Roboto"/>
              </a:rPr>
              <a:t>Everyone Do: Check Anaconda Installation</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p:txBody>
      </p:sp>
      <p:sp>
        <p:nvSpPr>
          <p:cNvPr id="1450" name="Google Shape;1450;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451" name="Google Shape;1451;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452" name="Google Shape;1452;p115"/>
          <p:cNvPicPr preferRelativeResize="0"/>
          <p:nvPr/>
        </p:nvPicPr>
        <p:blipFill>
          <a:blip r:embed="rId3">
            <a:alphaModFix/>
          </a:blip>
          <a:stretch>
            <a:fillRect/>
          </a:stretch>
        </p:blipFill>
        <p:spPr>
          <a:xfrm>
            <a:off x="0" y="1385756"/>
            <a:ext cx="9144000" cy="2719388"/>
          </a:xfrm>
          <a:prstGeom prst="rect">
            <a:avLst/>
          </a:prstGeom>
          <a:noFill/>
          <a:ln>
            <a:noFill/>
          </a:ln>
        </p:spPr>
      </p:pic>
      <p:sp>
        <p:nvSpPr>
          <p:cNvPr id="1453" name="Google Shape;1453;p115"/>
          <p:cNvSpPr txBox="1"/>
          <p:nvPr/>
        </p:nvSpPr>
        <p:spPr>
          <a:xfrm>
            <a:off x="777250" y="2344641"/>
            <a:ext cx="2321100" cy="454200"/>
          </a:xfrm>
          <a:prstGeom prst="rect">
            <a:avLst/>
          </a:prstGeom>
          <a:noFill/>
          <a:ln>
            <a:noFill/>
          </a:ln>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Roboto"/>
              <a:buAutoNum type="arabicPeriod"/>
            </a:pPr>
            <a:r>
              <a:rPr lang="en" sz="1600" b="1">
                <a:latin typeface="Roboto"/>
                <a:ea typeface="Roboto"/>
                <a:cs typeface="Roboto"/>
                <a:sym typeface="Roboto"/>
              </a:rPr>
              <a:t>Open up terminal </a:t>
            </a:r>
            <a:endParaRPr sz="1600" b="1">
              <a:latin typeface="Roboto"/>
              <a:ea typeface="Roboto"/>
              <a:cs typeface="Roboto"/>
              <a:sym typeface="Roboto"/>
            </a:endParaRPr>
          </a:p>
        </p:txBody>
      </p:sp>
      <p:sp>
        <p:nvSpPr>
          <p:cNvPr id="1454" name="Google Shape;1454;p115"/>
          <p:cNvSpPr txBox="1"/>
          <p:nvPr/>
        </p:nvSpPr>
        <p:spPr>
          <a:xfrm>
            <a:off x="3801400" y="2344650"/>
            <a:ext cx="20910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Roboto"/>
                <a:ea typeface="Roboto"/>
                <a:cs typeface="Roboto"/>
                <a:sym typeface="Roboto"/>
              </a:rPr>
              <a:t>2. Run </a:t>
            </a:r>
            <a:endParaRPr sz="1600" b="1">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404040"/>
                </a:solidFill>
                <a:highlight>
                  <a:schemeClr val="lt2"/>
                </a:highlight>
                <a:latin typeface="Consolas"/>
                <a:ea typeface="Consolas"/>
                <a:cs typeface="Consolas"/>
                <a:sym typeface="Consolas"/>
              </a:rPr>
              <a:t>conda --version</a:t>
            </a:r>
            <a:endParaRPr sz="1600" b="1">
              <a:solidFill>
                <a:srgbClr val="38761D"/>
              </a:solidFill>
              <a:latin typeface="Roboto"/>
              <a:ea typeface="Roboto"/>
              <a:cs typeface="Roboto"/>
              <a:sym typeface="Roboto"/>
            </a:endParaRPr>
          </a:p>
          <a:p>
            <a:pPr marL="0" lvl="0" indent="0" algn="l" rtl="0">
              <a:lnSpc>
                <a:spcPct val="115000"/>
              </a:lnSpc>
              <a:spcBef>
                <a:spcPts val="0"/>
              </a:spcBef>
              <a:spcAft>
                <a:spcPts val="0"/>
              </a:spcAft>
              <a:buNone/>
            </a:pPr>
            <a:r>
              <a:rPr lang="en" sz="1600" b="1">
                <a:latin typeface="Roboto"/>
                <a:ea typeface="Roboto"/>
                <a:cs typeface="Roboto"/>
                <a:sym typeface="Roboto"/>
              </a:rPr>
              <a:t>and hit enter</a:t>
            </a:r>
            <a:endParaRPr sz="1600" b="1">
              <a:latin typeface="Roboto"/>
              <a:ea typeface="Roboto"/>
              <a:cs typeface="Roboto"/>
              <a:sym typeface="Roboto"/>
            </a:endParaRPr>
          </a:p>
        </p:txBody>
      </p:sp>
      <p:sp>
        <p:nvSpPr>
          <p:cNvPr id="1455" name="Google Shape;1455;p115"/>
          <p:cNvSpPr txBox="1"/>
          <p:nvPr/>
        </p:nvSpPr>
        <p:spPr>
          <a:xfrm>
            <a:off x="6460000" y="2344650"/>
            <a:ext cx="20460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Roboto"/>
                <a:ea typeface="Roboto"/>
                <a:cs typeface="Roboto"/>
                <a:sym typeface="Roboto"/>
              </a:rPr>
              <a:t>3. Terminal output should return </a:t>
            </a:r>
            <a:endParaRPr sz="1600" b="1">
              <a:solidFill>
                <a:schemeClr val="dk1"/>
              </a:solidFill>
              <a:latin typeface="Roboto"/>
              <a:ea typeface="Roboto"/>
              <a:cs typeface="Roboto"/>
              <a:sym typeface="Roboto"/>
            </a:endParaRPr>
          </a:p>
          <a:p>
            <a:pPr marL="0" lvl="0" indent="0" algn="l" rtl="0">
              <a:spcBef>
                <a:spcPts val="0"/>
              </a:spcBef>
              <a:spcAft>
                <a:spcPts val="0"/>
              </a:spcAft>
              <a:buNone/>
            </a:pPr>
            <a:endParaRPr sz="1600" b="1">
              <a:solidFill>
                <a:schemeClr val="dk1"/>
              </a:solidFill>
              <a:latin typeface="Roboto"/>
              <a:ea typeface="Roboto"/>
              <a:cs typeface="Roboto"/>
              <a:sym typeface="Roboto"/>
            </a:endParaRPr>
          </a:p>
        </p:txBody>
      </p:sp>
      <p:pic>
        <p:nvPicPr>
          <p:cNvPr id="1456" name="Google Shape;1456;p115"/>
          <p:cNvPicPr preferRelativeResize="0"/>
          <p:nvPr/>
        </p:nvPicPr>
        <p:blipFill>
          <a:blip r:embed="rId4">
            <a:alphaModFix/>
          </a:blip>
          <a:stretch>
            <a:fillRect/>
          </a:stretch>
        </p:blipFill>
        <p:spPr>
          <a:xfrm>
            <a:off x="6572900" y="3062544"/>
            <a:ext cx="1514475" cy="34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17"/>
          <p:cNvSpPr txBox="1">
            <a:spLocks noGrp="1"/>
          </p:cNvSpPr>
          <p:nvPr>
            <p:ph type="body" idx="3"/>
          </p:nvPr>
        </p:nvSpPr>
        <p:spPr>
          <a:xfrm>
            <a:off x="229325" y="751800"/>
            <a:ext cx="7816800" cy="44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What is a Virtual Environment?</a:t>
            </a:r>
            <a:endParaRPr b="1"/>
          </a:p>
          <a:p>
            <a:pPr marL="457200" lvl="0" indent="-317500" algn="l" rtl="0">
              <a:lnSpc>
                <a:spcPct val="150000"/>
              </a:lnSpc>
              <a:spcBef>
                <a:spcPts val="1600"/>
              </a:spcBef>
              <a:spcAft>
                <a:spcPts val="0"/>
              </a:spcAft>
              <a:buClr>
                <a:srgbClr val="24292E"/>
              </a:buClr>
              <a:buSzPts val="1400"/>
              <a:buFont typeface="Roboto"/>
              <a:buChar char="●"/>
            </a:pPr>
            <a:r>
              <a:rPr lang="en" sz="1400">
                <a:solidFill>
                  <a:srgbClr val="24292E"/>
                </a:solidFill>
                <a:highlight>
                  <a:srgbClr val="FFFFFF"/>
                </a:highlight>
              </a:rPr>
              <a:t>Virtual environments create an isolated environment for Python projects.</a:t>
            </a:r>
            <a:endParaRPr sz="1400">
              <a:solidFill>
                <a:srgbClr val="24292E"/>
              </a:solidFill>
              <a:highlight>
                <a:srgbClr val="FFFFFF"/>
              </a:highlight>
            </a:endParaRPr>
          </a:p>
          <a:p>
            <a:pPr marL="457200" lvl="0" indent="-317500" algn="l" rtl="0">
              <a:lnSpc>
                <a:spcPct val="150000"/>
              </a:lnSpc>
              <a:spcBef>
                <a:spcPts val="0"/>
              </a:spcBef>
              <a:spcAft>
                <a:spcPts val="0"/>
              </a:spcAft>
              <a:buClr>
                <a:schemeClr val="dk1"/>
              </a:buClr>
              <a:buSzPts val="1400"/>
              <a:buFont typeface="Roboto"/>
              <a:buChar char="●"/>
            </a:pPr>
            <a:r>
              <a:rPr lang="en" sz="1400">
                <a:solidFill>
                  <a:schemeClr val="dk1"/>
                </a:solidFill>
                <a:highlight>
                  <a:schemeClr val="lt1"/>
                </a:highlight>
              </a:rPr>
              <a:t>You may be working on different projects that have different dependencies.</a:t>
            </a:r>
            <a:endParaRPr sz="1400">
              <a:solidFill>
                <a:schemeClr val="dk1"/>
              </a:solidFill>
              <a:highlight>
                <a:schemeClr val="lt1"/>
              </a:highlight>
            </a:endParaRPr>
          </a:p>
          <a:p>
            <a:pPr marL="457200" lvl="0" indent="-317500" algn="l" rtl="0">
              <a:lnSpc>
                <a:spcPct val="150000"/>
              </a:lnSpc>
              <a:spcBef>
                <a:spcPts val="0"/>
              </a:spcBef>
              <a:spcAft>
                <a:spcPts val="0"/>
              </a:spcAft>
              <a:buClr>
                <a:schemeClr val="dk1"/>
              </a:buClr>
              <a:buSzPts val="1400"/>
              <a:buFont typeface="Roboto"/>
              <a:buChar char="●"/>
            </a:pPr>
            <a:r>
              <a:rPr lang="en" sz="1400">
                <a:solidFill>
                  <a:schemeClr val="dk1"/>
                </a:solidFill>
                <a:highlight>
                  <a:schemeClr val="lt1"/>
                </a:highlight>
              </a:rPr>
              <a:t>Different projects might also use different types and versions of libraries.</a:t>
            </a:r>
            <a:endParaRPr sz="1400">
              <a:solidFill>
                <a:schemeClr val="dk1"/>
              </a:solidFill>
              <a:highlight>
                <a:schemeClr val="lt1"/>
              </a:highlight>
            </a:endParaRPr>
          </a:p>
          <a:p>
            <a:pPr marL="457200" lvl="0" indent="-317500" algn="l" rtl="0">
              <a:lnSpc>
                <a:spcPct val="150000"/>
              </a:lnSpc>
              <a:spcBef>
                <a:spcPts val="0"/>
              </a:spcBef>
              <a:spcAft>
                <a:spcPts val="0"/>
              </a:spcAft>
              <a:buClr>
                <a:schemeClr val="dk1"/>
              </a:buClr>
              <a:buSzPts val="1400"/>
              <a:buFont typeface="Roboto"/>
              <a:buChar char="●"/>
            </a:pPr>
            <a:r>
              <a:rPr lang="en" sz="1400">
                <a:solidFill>
                  <a:schemeClr val="dk1"/>
                </a:solidFill>
                <a:highlight>
                  <a:schemeClr val="lt1"/>
                </a:highlight>
              </a:rPr>
              <a:t>This virtual environment will make sure the class has all the right dependencies for future class activities.</a:t>
            </a:r>
            <a:endParaRPr sz="14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b="1"/>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1600"/>
              </a:spcAft>
              <a:buClr>
                <a:schemeClr val="dk1"/>
              </a:buClr>
              <a:buSzPts val="1100"/>
              <a:buFont typeface="Arial"/>
              <a:buNone/>
            </a:pPr>
            <a:endParaRPr b="1"/>
          </a:p>
        </p:txBody>
      </p:sp>
      <p:sp>
        <p:nvSpPr>
          <p:cNvPr id="1470" name="Google Shape;1470;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Roboto"/>
                <a:ea typeface="Roboto"/>
                <a:cs typeface="Roboto"/>
                <a:sym typeface="Roboto"/>
              </a:rPr>
              <a:t>Everyone Do:  Create a Virtual Environment</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p:txBody>
      </p:sp>
      <p:sp>
        <p:nvSpPr>
          <p:cNvPr id="1471" name="Google Shape;1471;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472" name="Google Shape;1472;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latin typeface="Roboto"/>
                <a:ea typeface="Roboto"/>
                <a:cs typeface="Roboto"/>
                <a:sym typeface="Roboto"/>
              </a:rPr>
              <a:t>Everyone Do: Create a Virtual Environment</a:t>
            </a:r>
            <a:endParaRPr b="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p>
        </p:txBody>
      </p:sp>
      <p:sp>
        <p:nvSpPr>
          <p:cNvPr id="1478" name="Google Shape;1478;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479" name="Google Shape;1479;p1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480" name="Google Shape;1480;p118"/>
          <p:cNvSpPr txBox="1">
            <a:spLocks noGrp="1"/>
          </p:cNvSpPr>
          <p:nvPr>
            <p:ph type="subTitle" idx="3"/>
          </p:nvPr>
        </p:nvSpPr>
        <p:spPr>
          <a:xfrm>
            <a:off x="63925" y="2479500"/>
            <a:ext cx="5396700" cy="6873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sz="1600" dirty="0">
                <a:solidFill>
                  <a:schemeClr val="dk1"/>
                </a:solidFill>
              </a:rPr>
              <a:t>Run:</a:t>
            </a: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0" lvl="0" indent="0" algn="l" rtl="0">
              <a:lnSpc>
                <a:spcPct val="100000"/>
              </a:lnSpc>
              <a:spcBef>
                <a:spcPts val="0"/>
              </a:spcBef>
              <a:spcAft>
                <a:spcPts val="0"/>
              </a:spcAft>
              <a:buNone/>
            </a:pPr>
            <a:r>
              <a:rPr lang="en" dirty="0" err="1">
                <a:solidFill>
                  <a:srgbClr val="404040"/>
                </a:solidFill>
                <a:highlight>
                  <a:srgbClr val="EEEEEE"/>
                </a:highlight>
                <a:latin typeface="Consolas"/>
                <a:ea typeface="Consolas"/>
                <a:cs typeface="Consolas"/>
                <a:sym typeface="Consolas"/>
              </a:rPr>
              <a:t>conda</a:t>
            </a:r>
            <a:r>
              <a:rPr lang="en" dirty="0">
                <a:solidFill>
                  <a:srgbClr val="404040"/>
                </a:solidFill>
                <a:highlight>
                  <a:srgbClr val="EEEEEE"/>
                </a:highlight>
                <a:latin typeface="Consolas"/>
                <a:ea typeface="Consolas"/>
                <a:cs typeface="Consolas"/>
                <a:sym typeface="Consolas"/>
              </a:rPr>
              <a:t> create -n </a:t>
            </a:r>
            <a:r>
              <a:rPr lang="en" dirty="0" err="1">
                <a:solidFill>
                  <a:srgbClr val="404040"/>
                </a:solidFill>
                <a:highlight>
                  <a:srgbClr val="EEEEEE"/>
                </a:highlight>
                <a:latin typeface="Consolas"/>
                <a:ea typeface="Consolas"/>
                <a:cs typeface="Consolas"/>
                <a:sym typeface="Consolas"/>
              </a:rPr>
              <a:t>PythonData</a:t>
            </a:r>
            <a:r>
              <a:rPr lang="en" dirty="0">
                <a:solidFill>
                  <a:srgbClr val="404040"/>
                </a:solidFill>
                <a:highlight>
                  <a:srgbClr val="EEEEEE"/>
                </a:highlight>
                <a:latin typeface="Consolas"/>
                <a:ea typeface="Consolas"/>
                <a:cs typeface="Consolas"/>
                <a:sym typeface="Consolas"/>
              </a:rPr>
              <a:t> python=3.6 anaconda</a:t>
            </a:r>
            <a:endParaRPr dirty="0">
              <a:solidFill>
                <a:srgbClr val="404040"/>
              </a:solidFill>
              <a:highlight>
                <a:srgbClr val="EEEEEE"/>
              </a:highlight>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dirty="0">
              <a:solidFill>
                <a:srgbClr val="38761D"/>
              </a:solidFill>
            </a:endParaRPr>
          </a:p>
          <a:p>
            <a:pPr marL="0" lvl="0" indent="0" algn="l" rtl="0">
              <a:lnSpc>
                <a:spcPct val="100000"/>
              </a:lnSpc>
              <a:spcBef>
                <a:spcPts val="0"/>
              </a:spcBef>
              <a:spcAft>
                <a:spcPts val="0"/>
              </a:spcAft>
              <a:buNone/>
            </a:pPr>
            <a:endParaRPr dirty="0">
              <a:solidFill>
                <a:srgbClr val="38761D"/>
              </a:solidFill>
            </a:endParaRPr>
          </a:p>
          <a:p>
            <a:pPr marL="0" lvl="0" indent="0" algn="l" rtl="0">
              <a:lnSpc>
                <a:spcPct val="100000"/>
              </a:lnSpc>
              <a:spcBef>
                <a:spcPts val="0"/>
              </a:spcBef>
              <a:spcAft>
                <a:spcPts val="0"/>
              </a:spcAft>
              <a:buClr>
                <a:schemeClr val="dk1"/>
              </a:buClr>
              <a:buSzPts val="1100"/>
              <a:buFont typeface="Arial"/>
              <a:buNone/>
            </a:pPr>
            <a:endParaRPr sz="1600" dirty="0">
              <a:solidFill>
                <a:schemeClr val="dk1"/>
              </a:solidFill>
            </a:endParaRPr>
          </a:p>
          <a:p>
            <a:pPr marL="0" lvl="0" indent="0" algn="l" rtl="0">
              <a:lnSpc>
                <a:spcPct val="150000"/>
              </a:lnSpc>
              <a:spcBef>
                <a:spcPts val="0"/>
              </a:spcBef>
              <a:spcAft>
                <a:spcPts val="1600"/>
              </a:spcAft>
              <a:buNone/>
            </a:pPr>
            <a:endParaRPr dirty="0"/>
          </a:p>
        </p:txBody>
      </p:sp>
      <p:sp>
        <p:nvSpPr>
          <p:cNvPr id="1481" name="Google Shape;1481;p118"/>
          <p:cNvSpPr txBox="1">
            <a:spLocks noGrp="1"/>
          </p:cNvSpPr>
          <p:nvPr>
            <p:ph type="subTitle" idx="5"/>
          </p:nvPr>
        </p:nvSpPr>
        <p:spPr>
          <a:xfrm>
            <a:off x="4502650" y="2479500"/>
            <a:ext cx="4946700" cy="15761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sz="1600" dirty="0">
                <a:solidFill>
                  <a:schemeClr val="dk1"/>
                </a:solidFill>
              </a:rPr>
              <a:t>Run:</a:t>
            </a: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dirty="0">
                <a:solidFill>
                  <a:srgbClr val="404040"/>
                </a:solidFill>
                <a:highlight>
                  <a:srgbClr val="EEEEEE"/>
                </a:highlight>
                <a:latin typeface="Consolas"/>
                <a:ea typeface="Consolas"/>
                <a:cs typeface="Consolas"/>
                <a:sym typeface="Consolas"/>
              </a:rPr>
              <a:t>source activate </a:t>
            </a:r>
            <a:r>
              <a:rPr lang="en" dirty="0" err="1">
                <a:solidFill>
                  <a:srgbClr val="404040"/>
                </a:solidFill>
                <a:highlight>
                  <a:srgbClr val="EEEEEE"/>
                </a:highlight>
                <a:latin typeface="Consolas"/>
                <a:ea typeface="Consolas"/>
                <a:cs typeface="Consolas"/>
                <a:sym typeface="Consolas"/>
              </a:rPr>
              <a:t>PythonData</a:t>
            </a:r>
            <a:endParaRPr lang="en" dirty="0">
              <a:solidFill>
                <a:srgbClr val="404040"/>
              </a:solidFill>
              <a:highlight>
                <a:srgbClr val="EEEEEE"/>
              </a:highlight>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lang="en" dirty="0">
              <a:solidFill>
                <a:srgbClr val="404040"/>
              </a:solidFill>
              <a:highlight>
                <a:srgbClr val="EEEEEE"/>
              </a:highlight>
              <a:latin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US" dirty="0">
                <a:solidFill>
                  <a:srgbClr val="404040"/>
                </a:solidFill>
                <a:highlight>
                  <a:srgbClr val="EEEEEE"/>
                </a:highlight>
                <a:latin typeface="Consolas"/>
                <a:cs typeface="Consolas"/>
                <a:sym typeface="Consolas"/>
              </a:rPr>
              <a:t>O</a:t>
            </a:r>
            <a:r>
              <a:rPr lang="en" dirty="0">
                <a:solidFill>
                  <a:srgbClr val="404040"/>
                </a:solidFill>
                <a:highlight>
                  <a:srgbClr val="EEEEEE"/>
                </a:highlight>
                <a:latin typeface="Consolas"/>
                <a:cs typeface="Consolas"/>
                <a:sym typeface="Consolas"/>
              </a:rPr>
              <a:t>r</a:t>
            </a:r>
          </a:p>
          <a:p>
            <a:pPr marL="0" lvl="0" indent="0" algn="l" rtl="0">
              <a:lnSpc>
                <a:spcPct val="100000"/>
              </a:lnSpc>
              <a:spcBef>
                <a:spcPts val="0"/>
              </a:spcBef>
              <a:spcAft>
                <a:spcPts val="0"/>
              </a:spcAft>
              <a:buClr>
                <a:schemeClr val="dk1"/>
              </a:buClr>
              <a:buSzPts val="1100"/>
              <a:buFont typeface="Arial"/>
              <a:buNone/>
            </a:pPr>
            <a:endParaRPr lang="en" dirty="0">
              <a:solidFill>
                <a:srgbClr val="404040"/>
              </a:solidFill>
              <a:highlight>
                <a:srgbClr val="EEEEEE"/>
              </a:highlight>
              <a:latin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US" dirty="0">
                <a:solidFill>
                  <a:srgbClr val="404040"/>
                </a:solidFill>
                <a:highlight>
                  <a:srgbClr val="EEEEEE"/>
                </a:highlight>
                <a:latin typeface="Consolas"/>
                <a:cs typeface="Consolas"/>
                <a:sym typeface="Consolas"/>
              </a:rPr>
              <a:t>c</a:t>
            </a:r>
            <a:r>
              <a:rPr lang="en" dirty="0" err="1">
                <a:solidFill>
                  <a:srgbClr val="404040"/>
                </a:solidFill>
                <a:highlight>
                  <a:srgbClr val="EEEEEE"/>
                </a:highlight>
                <a:latin typeface="Consolas"/>
                <a:cs typeface="Consolas"/>
                <a:sym typeface="Consolas"/>
              </a:rPr>
              <a:t>onda</a:t>
            </a:r>
            <a:r>
              <a:rPr lang="en" dirty="0">
                <a:solidFill>
                  <a:srgbClr val="404040"/>
                </a:solidFill>
                <a:highlight>
                  <a:srgbClr val="EEEEEE"/>
                </a:highlight>
                <a:latin typeface="Consolas"/>
                <a:cs typeface="Consolas"/>
                <a:sym typeface="Consolas"/>
              </a:rPr>
              <a:t> activate </a:t>
            </a:r>
            <a:r>
              <a:rPr lang="en" dirty="0" err="1">
                <a:solidFill>
                  <a:srgbClr val="404040"/>
                </a:solidFill>
                <a:highlight>
                  <a:srgbClr val="EEEEEE"/>
                </a:highlight>
                <a:latin typeface="Consolas"/>
                <a:cs typeface="Consolas"/>
                <a:sym typeface="Consolas"/>
              </a:rPr>
              <a:t>PythonData</a:t>
            </a:r>
            <a:endParaRPr dirty="0"/>
          </a:p>
        </p:txBody>
      </p:sp>
      <p:sp>
        <p:nvSpPr>
          <p:cNvPr id="1482" name="Google Shape;1482;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b="1"/>
              <a:t>    How to create a Virtual Environment and activate it?</a:t>
            </a:r>
            <a:endParaRPr/>
          </a:p>
        </p:txBody>
      </p:sp>
      <p:sp>
        <p:nvSpPr>
          <p:cNvPr id="1483" name="Google Shape;1483;p118"/>
          <p:cNvSpPr txBox="1"/>
          <p:nvPr/>
        </p:nvSpPr>
        <p:spPr>
          <a:xfrm>
            <a:off x="1139725" y="1434475"/>
            <a:ext cx="3057600" cy="47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Create environment </a:t>
            </a:r>
            <a:endParaRPr sz="1800"/>
          </a:p>
        </p:txBody>
      </p:sp>
      <p:sp>
        <p:nvSpPr>
          <p:cNvPr id="1484" name="Google Shape;1484;p118"/>
          <p:cNvSpPr txBox="1">
            <a:spLocks noGrp="1"/>
          </p:cNvSpPr>
          <p:nvPr>
            <p:ph type="subTitle" idx="6"/>
          </p:nvPr>
        </p:nvSpPr>
        <p:spPr>
          <a:xfrm>
            <a:off x="5555425" y="1425725"/>
            <a:ext cx="35160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endParaRPr sz="1800"/>
          </a:p>
          <a:p>
            <a:pPr marL="0" lvl="0" indent="0" algn="l" rtl="0">
              <a:lnSpc>
                <a:spcPct val="100000"/>
              </a:lnSpc>
              <a:spcBef>
                <a:spcPts val="1600"/>
              </a:spcBef>
              <a:spcAft>
                <a:spcPts val="0"/>
              </a:spcAft>
              <a:buClr>
                <a:schemeClr val="dk1"/>
              </a:buClr>
              <a:buSzPts val="1100"/>
              <a:buFont typeface="Arial"/>
              <a:buNone/>
            </a:pPr>
            <a:r>
              <a:rPr lang="en" sz="1800">
                <a:solidFill>
                  <a:schemeClr val="dk1"/>
                </a:solidFill>
                <a:latin typeface="Arial"/>
                <a:ea typeface="Arial"/>
                <a:cs typeface="Arial"/>
                <a:sym typeface="Arial"/>
              </a:rPr>
              <a:t>Activate new environment</a:t>
            </a:r>
            <a:endParaRPr sz="1800">
              <a:solidFill>
                <a:schemeClr val="dk1"/>
              </a:solidFill>
              <a:latin typeface="Arial"/>
              <a:ea typeface="Arial"/>
              <a:cs typeface="Arial"/>
              <a:sym typeface="Arial"/>
            </a:endParaRPr>
          </a:p>
          <a:p>
            <a:pPr marL="0" lvl="0" indent="0" algn="l" rtl="0">
              <a:spcBef>
                <a:spcPts val="0"/>
              </a:spcBef>
              <a:spcAft>
                <a:spcPts val="1600"/>
              </a:spcAft>
              <a:buNone/>
            </a:pP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latin typeface="Roboto"/>
                <a:ea typeface="Roboto"/>
                <a:cs typeface="Roboto"/>
                <a:sym typeface="Roboto"/>
              </a:rPr>
              <a:t>Everyone Do: Create a Virtual Environment</a:t>
            </a:r>
            <a:endParaRPr b="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p>
        </p:txBody>
      </p:sp>
      <p:sp>
        <p:nvSpPr>
          <p:cNvPr id="1490" name="Google Shape;1490;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491" name="Google Shape;1491;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1492" name="Google Shape;1492;p119"/>
          <p:cNvSpPr txBox="1">
            <a:spLocks noGrp="1"/>
          </p:cNvSpPr>
          <p:nvPr>
            <p:ph type="subTitle" idx="3"/>
          </p:nvPr>
        </p:nvSpPr>
        <p:spPr>
          <a:xfrm>
            <a:off x="52600" y="2479500"/>
            <a:ext cx="4946700" cy="6873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sz="1600">
                <a:solidFill>
                  <a:schemeClr val="dk1"/>
                </a:solidFill>
              </a:rPr>
              <a:t>Once in the new environment run the command:</a:t>
            </a: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r>
              <a:rPr lang="en">
                <a:solidFill>
                  <a:srgbClr val="404040"/>
                </a:solidFill>
                <a:highlight>
                  <a:srgbClr val="EEEEEE"/>
                </a:highlight>
                <a:latin typeface="Consolas"/>
                <a:ea typeface="Consolas"/>
                <a:cs typeface="Consolas"/>
                <a:sym typeface="Consolas"/>
              </a:rPr>
              <a:t>python --version</a:t>
            </a:r>
            <a:endParaRPr>
              <a:solidFill>
                <a:srgbClr val="404040"/>
              </a:solidFill>
              <a:highlight>
                <a:srgbClr val="EEEEEE"/>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38761D"/>
              </a:solidFill>
            </a:endParaRPr>
          </a:p>
          <a:p>
            <a:pPr marL="0" lvl="0" indent="0" algn="l" rtl="0">
              <a:lnSpc>
                <a:spcPct val="100000"/>
              </a:lnSpc>
              <a:spcBef>
                <a:spcPts val="0"/>
              </a:spcBef>
              <a:spcAft>
                <a:spcPts val="0"/>
              </a:spcAft>
              <a:buNone/>
            </a:pPr>
            <a:endParaRPr>
              <a:solidFill>
                <a:srgbClr val="38761D"/>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50000"/>
              </a:lnSpc>
              <a:spcBef>
                <a:spcPts val="0"/>
              </a:spcBef>
              <a:spcAft>
                <a:spcPts val="1600"/>
              </a:spcAft>
              <a:buNone/>
            </a:pPr>
            <a:endParaRPr/>
          </a:p>
        </p:txBody>
      </p:sp>
      <p:sp>
        <p:nvSpPr>
          <p:cNvPr id="1493" name="Google Shape;1493;p119"/>
          <p:cNvSpPr txBox="1">
            <a:spLocks noGrp="1"/>
          </p:cNvSpPr>
          <p:nvPr>
            <p:ph type="subTitle" idx="5"/>
          </p:nvPr>
        </p:nvSpPr>
        <p:spPr>
          <a:xfrm>
            <a:off x="4572000" y="2479500"/>
            <a:ext cx="4946700" cy="8529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sz="1600">
                <a:solidFill>
                  <a:schemeClr val="dk1"/>
                </a:solidFill>
              </a:rPr>
              <a:t>Run:</a:t>
            </a: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r>
              <a:rPr lang="en">
                <a:solidFill>
                  <a:srgbClr val="404040"/>
                </a:solidFill>
                <a:highlight>
                  <a:srgbClr val="EEEEEE"/>
                </a:highlight>
                <a:latin typeface="Consolas"/>
                <a:ea typeface="Consolas"/>
                <a:cs typeface="Consolas"/>
                <a:sym typeface="Consolas"/>
              </a:rPr>
              <a:t>source deactivate </a:t>
            </a:r>
            <a:endParaRPr>
              <a:solidFill>
                <a:srgbClr val="404040"/>
              </a:solidFill>
              <a:highlight>
                <a:srgbClr val="EEEEEE"/>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404040"/>
              </a:solidFill>
              <a:highlight>
                <a:srgbClr val="EEEEEE"/>
              </a:highlight>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chemeClr val="dk1"/>
                </a:solidFill>
              </a:rPr>
              <a:t>Or</a:t>
            </a: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r>
              <a:rPr lang="en">
                <a:solidFill>
                  <a:srgbClr val="404040"/>
                </a:solidFill>
                <a:highlight>
                  <a:srgbClr val="EEEEEE"/>
                </a:highlight>
                <a:latin typeface="Consolas"/>
                <a:ea typeface="Consolas"/>
                <a:cs typeface="Consolas"/>
                <a:sym typeface="Consolas"/>
              </a:rPr>
              <a:t>conda deactivate </a:t>
            </a:r>
            <a:endParaRPr>
              <a:solidFill>
                <a:srgbClr val="404040"/>
              </a:solidFill>
              <a:highlight>
                <a:srgbClr val="EEEEEE"/>
              </a:highlight>
              <a:latin typeface="Consolas"/>
              <a:ea typeface="Consolas"/>
              <a:cs typeface="Consolas"/>
              <a:sym typeface="Consolas"/>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a:solidFill>
                <a:srgbClr val="404040"/>
              </a:solidFill>
              <a:highlight>
                <a:srgbClr val="EEEEEE"/>
              </a:highlight>
              <a:latin typeface="Consolas"/>
              <a:ea typeface="Consolas"/>
              <a:cs typeface="Consolas"/>
              <a:sym typeface="Consolas"/>
            </a:endParaRPr>
          </a:p>
        </p:txBody>
      </p:sp>
      <p:sp>
        <p:nvSpPr>
          <p:cNvPr id="1494" name="Google Shape;1494;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b="1"/>
              <a:t>    Check python version in the new environment. Exit the environment. </a:t>
            </a:r>
            <a:endParaRPr/>
          </a:p>
        </p:txBody>
      </p:sp>
      <p:sp>
        <p:nvSpPr>
          <p:cNvPr id="1495" name="Google Shape;1495;p119"/>
          <p:cNvSpPr txBox="1"/>
          <p:nvPr/>
        </p:nvSpPr>
        <p:spPr>
          <a:xfrm>
            <a:off x="1139725" y="1434475"/>
            <a:ext cx="3057600" cy="47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Check python version </a:t>
            </a:r>
            <a:endParaRPr sz="1800"/>
          </a:p>
        </p:txBody>
      </p:sp>
      <p:sp>
        <p:nvSpPr>
          <p:cNvPr id="1496" name="Google Shape;1496;p119"/>
          <p:cNvSpPr txBox="1">
            <a:spLocks noGrp="1"/>
          </p:cNvSpPr>
          <p:nvPr>
            <p:ph type="subTitle" idx="6"/>
          </p:nvPr>
        </p:nvSpPr>
        <p:spPr>
          <a:xfrm>
            <a:off x="5572000" y="1434475"/>
            <a:ext cx="39888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endParaRPr sz="1800"/>
          </a:p>
          <a:p>
            <a:pPr marL="0" lvl="0" indent="0" algn="l" rtl="0">
              <a:lnSpc>
                <a:spcPct val="100000"/>
              </a:lnSpc>
              <a:spcBef>
                <a:spcPts val="1600"/>
              </a:spcBef>
              <a:spcAft>
                <a:spcPts val="0"/>
              </a:spcAft>
              <a:buNone/>
            </a:pPr>
            <a:r>
              <a:rPr lang="en" sz="1800">
                <a:solidFill>
                  <a:schemeClr val="dk1"/>
                </a:solidFill>
                <a:latin typeface="Arial"/>
                <a:ea typeface="Arial"/>
                <a:cs typeface="Arial"/>
                <a:sym typeface="Arial"/>
              </a:rPr>
              <a:t>Deactivate new environment</a:t>
            </a:r>
            <a:endParaRPr sz="1800">
              <a:solidFill>
                <a:schemeClr val="dk1"/>
              </a:solidFill>
              <a:latin typeface="Arial"/>
              <a:ea typeface="Arial"/>
              <a:cs typeface="Arial"/>
              <a:sym typeface="Arial"/>
            </a:endParaRPr>
          </a:p>
          <a:p>
            <a:pPr marL="0" lvl="0" indent="0" algn="l" rtl="0">
              <a:spcBef>
                <a:spcPts val="0"/>
              </a:spcBef>
              <a:spcAft>
                <a:spcPts val="1600"/>
              </a:spcAft>
              <a:buNone/>
            </a:pPr>
            <a:endParaRPr sz="18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1364</Words>
  <Application>Microsoft Macintosh PowerPoint</Application>
  <PresentationFormat>On-screen Show (16:9)</PresentationFormat>
  <Paragraphs>179</Paragraphs>
  <Slides>23</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Roboto Medium</vt:lpstr>
      <vt:lpstr>Roboto</vt:lpstr>
      <vt:lpstr>Roboto Light</vt:lpstr>
      <vt:lpstr>Arial</vt:lpstr>
      <vt:lpstr>Consolas</vt:lpstr>
      <vt:lpstr>Simple Light</vt:lpstr>
      <vt:lpstr>Simple Light</vt:lpstr>
      <vt:lpstr>Let’s Begin Python </vt:lpstr>
      <vt:lpstr>Class Objectives</vt:lpstr>
      <vt:lpstr>Some basic commands </vt:lpstr>
      <vt:lpstr>Common Commands </vt:lpstr>
      <vt:lpstr>5 Minutes</vt:lpstr>
      <vt:lpstr>Everyone Do: Check Anaconda Installation </vt:lpstr>
      <vt:lpstr>Everyone Do:  Create a Virtual Environment  </vt:lpstr>
      <vt:lpstr>Everyone Do: Create a Virtual Environment </vt:lpstr>
      <vt:lpstr>Everyone Do: Create a Virtual Environment </vt:lpstr>
      <vt:lpstr>Variables  </vt:lpstr>
      <vt:lpstr>Print Statements    </vt:lpstr>
      <vt:lpstr>Print Statements    </vt:lpstr>
      <vt:lpstr>Inputs and Prompts    </vt:lpstr>
      <vt:lpstr>Conditionals </vt:lpstr>
      <vt:lpstr>Conditionals </vt:lpstr>
      <vt:lpstr>Conditionals </vt:lpstr>
      <vt:lpstr>Lists </vt:lpstr>
      <vt:lpstr>Lists Methods in Python  </vt:lpstr>
      <vt:lpstr>Tuples </vt:lpstr>
      <vt:lpstr>Loops    </vt:lpstr>
      <vt:lpstr>Looping through strings   </vt:lpstr>
      <vt:lpstr>Looping through lists   </vt:lpstr>
      <vt:lpstr>While loops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Begin Python </dc:title>
  <cp:lastModifiedBy>Bill Parker</cp:lastModifiedBy>
  <cp:revision>2</cp:revision>
  <dcterms:modified xsi:type="dcterms:W3CDTF">2020-06-18T01:13:12Z</dcterms:modified>
</cp:coreProperties>
</file>